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264" r:id="rId6"/>
    <p:sldId id="1098" r:id="rId7"/>
    <p:sldId id="261" r:id="rId8"/>
    <p:sldId id="258" r:id="rId9"/>
    <p:sldId id="1086" r:id="rId10"/>
    <p:sldId id="266" r:id="rId11"/>
    <p:sldId id="259" r:id="rId12"/>
    <p:sldId id="263" r:id="rId13"/>
    <p:sldId id="268" r:id="rId14"/>
    <p:sldId id="262" r:id="rId15"/>
    <p:sldId id="270" r:id="rId16"/>
    <p:sldId id="269" r:id="rId17"/>
    <p:sldId id="1097" r:id="rId18"/>
    <p:sldId id="272" r:id="rId19"/>
    <p:sldId id="273" r:id="rId20"/>
    <p:sldId id="1104" r:id="rId21"/>
    <p:sldId id="1114" r:id="rId22"/>
    <p:sldId id="274" r:id="rId23"/>
    <p:sldId id="1105" r:id="rId24"/>
    <p:sldId id="276" r:id="rId25"/>
    <p:sldId id="277" r:id="rId26"/>
    <p:sldId id="1107" r:id="rId27"/>
    <p:sldId id="1113" r:id="rId28"/>
    <p:sldId id="1069" r:id="rId29"/>
    <p:sldId id="1071" r:id="rId30"/>
    <p:sldId id="1072" r:id="rId31"/>
    <p:sldId id="1073" r:id="rId32"/>
    <p:sldId id="1070" r:id="rId33"/>
    <p:sldId id="1074" r:id="rId34"/>
    <p:sldId id="1075" r:id="rId35"/>
    <p:sldId id="1096" r:id="rId36"/>
    <p:sldId id="1089" r:id="rId37"/>
    <p:sldId id="1090" r:id="rId38"/>
    <p:sldId id="1093" r:id="rId39"/>
    <p:sldId id="1095" r:id="rId40"/>
    <p:sldId id="1108" r:id="rId41"/>
    <p:sldId id="1109" r:id="rId42"/>
    <p:sldId id="1110" r:id="rId43"/>
    <p:sldId id="1111" r:id="rId44"/>
    <p:sldId id="1088" r:id="rId45"/>
    <p:sldId id="1081" r:id="rId46"/>
    <p:sldId id="1083" r:id="rId47"/>
    <p:sldId id="1102" r:id="rId48"/>
    <p:sldId id="1099" r:id="rId49"/>
    <p:sldId id="1085" r:id="rId5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2D7B20-3A46-9ECC-5ADF-DC588C668337}" name="Martina Ghezzi" initials="MG" userId="S::m.ghezzi@legapolm.ch::c07cf7d4-0572-4db2-a56b-b6405613073c" providerId="AD"/>
  <p188:author id="{3AE1D651-7339-9C11-8ABA-B1EBB88FF119}" name="Jocelyne Gianini" initials="JG" userId="S::j.gianini@legapolm.ch::479b1864-99ce-46ba-8bf5-b768e50f24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789"/>
    <a:srgbClr val="577D7E"/>
    <a:srgbClr val="9FD289"/>
    <a:srgbClr val="6DA4A1"/>
    <a:srgbClr val="6AA19C"/>
    <a:srgbClr val="4E6D70"/>
    <a:srgbClr val="E8DC61"/>
    <a:srgbClr val="82CBD3"/>
    <a:srgbClr val="0AD2E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76C0C-C63E-4228-9FD9-C2B3D43CAF40}" v="1" dt="2024-05-06T08:02:26.40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86604" autoAdjust="0"/>
  </p:normalViewPr>
  <p:slideViewPr>
    <p:cSldViewPr snapToGrid="0">
      <p:cViewPr varScale="1">
        <p:scale>
          <a:sx n="81" d="100"/>
          <a:sy n="81" d="100"/>
        </p:scale>
        <p:origin x="102" y="1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celyne Gianini" userId="479b1864-99ce-46ba-8bf5-b768e50f2446" providerId="ADAL" clId="{AAA11076-0E8A-4A90-BF05-D047B64A52A9}"/>
    <pc:docChg chg="modSld">
      <pc:chgData name="Jocelyne Gianini" userId="479b1864-99ce-46ba-8bf5-b768e50f2446" providerId="ADAL" clId="{AAA11076-0E8A-4A90-BF05-D047B64A52A9}" dt="2023-11-23T10:16:29.989" v="0"/>
      <pc:docMkLst>
        <pc:docMk/>
      </pc:docMkLst>
      <pc:sldChg chg="modNotesTx">
        <pc:chgData name="Jocelyne Gianini" userId="479b1864-99ce-46ba-8bf5-b768e50f2446" providerId="ADAL" clId="{AAA11076-0E8A-4A90-BF05-D047B64A52A9}" dt="2023-11-23T10:16:29.989" v="0"/>
        <pc:sldMkLst>
          <pc:docMk/>
          <pc:sldMk cId="3327051447" sldId="1083"/>
        </pc:sldMkLst>
      </pc:sldChg>
    </pc:docChg>
  </pc:docChgLst>
  <pc:docChgLst>
    <pc:chgData name="Jocelyne Gianini" userId="479b1864-99ce-46ba-8bf5-b768e50f2446" providerId="ADAL" clId="{6844EF4C-289B-4337-B651-C729F8C3D31D}"/>
    <pc:docChg chg="modSld">
      <pc:chgData name="Jocelyne Gianini" userId="479b1864-99ce-46ba-8bf5-b768e50f2446" providerId="ADAL" clId="{6844EF4C-289B-4337-B651-C729F8C3D31D}" dt="2023-08-21T01:27:40.038" v="198" actId="207"/>
      <pc:docMkLst>
        <pc:docMk/>
      </pc:docMkLst>
      <pc:sldChg chg="addSp delSp modSp mod">
        <pc:chgData name="Jocelyne Gianini" userId="479b1864-99ce-46ba-8bf5-b768e50f2446" providerId="ADAL" clId="{6844EF4C-289B-4337-B651-C729F8C3D31D}" dt="2023-08-21T01:14:42.303" v="9" actId="1076"/>
        <pc:sldMkLst>
          <pc:docMk/>
          <pc:sldMk cId="2576003027" sldId="262"/>
        </pc:sldMkLst>
        <pc:picChg chg="del">
          <ac:chgData name="Jocelyne Gianini" userId="479b1864-99ce-46ba-8bf5-b768e50f2446" providerId="ADAL" clId="{6844EF4C-289B-4337-B651-C729F8C3D31D}" dt="2023-08-21T01:13:45.973" v="0" actId="478"/>
          <ac:picMkLst>
            <pc:docMk/>
            <pc:sldMk cId="2576003027" sldId="262"/>
            <ac:picMk id="2" creationId="{6F81CEE6-ECDD-D735-839C-52F09F9DA798}"/>
          </ac:picMkLst>
        </pc:picChg>
        <pc:picChg chg="add mod">
          <ac:chgData name="Jocelyne Gianini" userId="479b1864-99ce-46ba-8bf5-b768e50f2446" providerId="ADAL" clId="{6844EF4C-289B-4337-B651-C729F8C3D31D}" dt="2023-08-21T01:14:42.303" v="9" actId="1076"/>
          <ac:picMkLst>
            <pc:docMk/>
            <pc:sldMk cId="2576003027" sldId="262"/>
            <ac:picMk id="8" creationId="{46351093-0DA3-4AA6-9985-FA781A35ED1B}"/>
          </ac:picMkLst>
        </pc:picChg>
      </pc:sldChg>
      <pc:sldChg chg="modSp">
        <pc:chgData name="Jocelyne Gianini" userId="479b1864-99ce-46ba-8bf5-b768e50f2446" providerId="ADAL" clId="{6844EF4C-289B-4337-B651-C729F8C3D31D}" dt="2023-08-21T01:27:40.038" v="198" actId="207"/>
        <pc:sldMkLst>
          <pc:docMk/>
          <pc:sldMk cId="2439258554" sldId="275"/>
        </pc:sldMkLst>
        <pc:graphicFrameChg chg="mod">
          <ac:chgData name="Jocelyne Gianini" userId="479b1864-99ce-46ba-8bf5-b768e50f2446" providerId="ADAL" clId="{6844EF4C-289B-4337-B651-C729F8C3D31D}" dt="2023-08-21T01:27:40.038" v="198" actId="207"/>
          <ac:graphicFrameMkLst>
            <pc:docMk/>
            <pc:sldMk cId="2439258554" sldId="275"/>
            <ac:graphicFrameMk id="12" creationId="{9C7F8562-1420-DD5B-920F-8C1146BC2D25}"/>
          </ac:graphicFrameMkLst>
        </pc:graphicFrameChg>
        <pc:graphicFrameChg chg="mod">
          <ac:chgData name="Jocelyne Gianini" userId="479b1864-99ce-46ba-8bf5-b768e50f2446" providerId="ADAL" clId="{6844EF4C-289B-4337-B651-C729F8C3D31D}" dt="2023-08-21T01:25:57.848" v="162" actId="20577"/>
          <ac:graphicFrameMkLst>
            <pc:docMk/>
            <pc:sldMk cId="2439258554" sldId="275"/>
            <ac:graphicFrameMk id="13" creationId="{DE3E7560-FB8D-E65D-5A5B-803E2EE17F16}"/>
          </ac:graphicFrameMkLst>
        </pc:graphicFrameChg>
      </pc:sldChg>
      <pc:sldChg chg="delCm">
        <pc:chgData name="Jocelyne Gianini" userId="479b1864-99ce-46ba-8bf5-b768e50f2446" providerId="ADAL" clId="{6844EF4C-289B-4337-B651-C729F8C3D31D}" dt="2023-08-21T01:15:43.705" v="11"/>
        <pc:sldMkLst>
          <pc:docMk/>
          <pc:sldMk cId="4022067960" sldId="1088"/>
        </pc:sldMkLst>
      </pc:sldChg>
    </pc:docChg>
  </pc:docChgLst>
  <pc:docChgLst>
    <pc:chgData name="Martina Ghezzi" userId="c07cf7d4-0572-4db2-a56b-b6405613073c" providerId="ADAL" clId="{02E874EB-06B3-49BA-BAE5-36DE2755DCF7}"/>
    <pc:docChg chg="undo redo custSel delSld modSld">
      <pc:chgData name="Martina Ghezzi" userId="c07cf7d4-0572-4db2-a56b-b6405613073c" providerId="ADAL" clId="{02E874EB-06B3-49BA-BAE5-36DE2755DCF7}" dt="2023-12-06T08:02:17.250" v="270" actId="20577"/>
      <pc:docMkLst>
        <pc:docMk/>
      </pc:docMkLst>
      <pc:sldChg chg="modSp mod">
        <pc:chgData name="Martina Ghezzi" userId="c07cf7d4-0572-4db2-a56b-b6405613073c" providerId="ADAL" clId="{02E874EB-06B3-49BA-BAE5-36DE2755DCF7}" dt="2023-11-27T13:51:53.574" v="95" actId="1076"/>
        <pc:sldMkLst>
          <pc:docMk/>
          <pc:sldMk cId="1765875970" sldId="259"/>
        </pc:sldMkLst>
        <pc:spChg chg="mod">
          <ac:chgData name="Martina Ghezzi" userId="c07cf7d4-0572-4db2-a56b-b6405613073c" providerId="ADAL" clId="{02E874EB-06B3-49BA-BAE5-36DE2755DCF7}" dt="2023-11-27T13:51:41.354" v="92" actId="1038"/>
          <ac:spMkLst>
            <pc:docMk/>
            <pc:sldMk cId="1765875970" sldId="259"/>
            <ac:spMk id="6" creationId="{DE2276F6-ED1C-D91E-9308-6FC573EC0946}"/>
          </ac:spMkLst>
        </pc:spChg>
        <pc:spChg chg="mod">
          <ac:chgData name="Martina Ghezzi" userId="c07cf7d4-0572-4db2-a56b-b6405613073c" providerId="ADAL" clId="{02E874EB-06B3-49BA-BAE5-36DE2755DCF7}" dt="2023-11-27T13:51:51.402" v="94" actId="14100"/>
          <ac:spMkLst>
            <pc:docMk/>
            <pc:sldMk cId="1765875970" sldId="259"/>
            <ac:spMk id="10" creationId="{87B00600-78E2-051E-3D68-DFDACEEE9CE3}"/>
          </ac:spMkLst>
        </pc:spChg>
        <pc:spChg chg="mod">
          <ac:chgData name="Martina Ghezzi" userId="c07cf7d4-0572-4db2-a56b-b6405613073c" providerId="ADAL" clId="{02E874EB-06B3-49BA-BAE5-36DE2755DCF7}" dt="2023-11-27T13:51:53.574" v="95" actId="1076"/>
          <ac:spMkLst>
            <pc:docMk/>
            <pc:sldMk cId="1765875970" sldId="259"/>
            <ac:spMk id="14" creationId="{ADDFC616-382A-8AEB-B358-6B3A9078AF3C}"/>
          </ac:spMkLst>
        </pc:spChg>
        <pc:spChg chg="mod">
          <ac:chgData name="Martina Ghezzi" userId="c07cf7d4-0572-4db2-a56b-b6405613073c" providerId="ADAL" clId="{02E874EB-06B3-49BA-BAE5-36DE2755DCF7}" dt="2023-11-27T13:51:34.170" v="78" actId="1038"/>
          <ac:spMkLst>
            <pc:docMk/>
            <pc:sldMk cId="1765875970" sldId="259"/>
            <ac:spMk id="19" creationId="{A191DD49-B572-CDCD-3B75-09889E36FE4E}"/>
          </ac:spMkLst>
        </pc:spChg>
        <pc:spChg chg="mod">
          <ac:chgData name="Martina Ghezzi" userId="c07cf7d4-0572-4db2-a56b-b6405613073c" providerId="ADAL" clId="{02E874EB-06B3-49BA-BAE5-36DE2755DCF7}" dt="2023-11-27T13:51:29.596" v="66" actId="1038"/>
          <ac:spMkLst>
            <pc:docMk/>
            <pc:sldMk cId="1765875970" sldId="259"/>
            <ac:spMk id="21" creationId="{C06822E0-71CB-A913-3CA2-68B9B907B6AD}"/>
          </ac:spMkLst>
        </pc:spChg>
        <pc:spChg chg="mod">
          <ac:chgData name="Martina Ghezzi" userId="c07cf7d4-0572-4db2-a56b-b6405613073c" providerId="ADAL" clId="{02E874EB-06B3-49BA-BAE5-36DE2755DCF7}" dt="2023-11-27T13:51:41.354" v="92" actId="1038"/>
          <ac:spMkLst>
            <pc:docMk/>
            <pc:sldMk cId="1765875970" sldId="259"/>
            <ac:spMk id="24" creationId="{22E99237-BB59-A048-B0AA-05278AE6E668}"/>
          </ac:spMkLst>
        </pc:spChg>
        <pc:spChg chg="mod">
          <ac:chgData name="Martina Ghezzi" userId="c07cf7d4-0572-4db2-a56b-b6405613073c" providerId="ADAL" clId="{02E874EB-06B3-49BA-BAE5-36DE2755DCF7}" dt="2023-11-27T13:51:34.170" v="78" actId="1038"/>
          <ac:spMkLst>
            <pc:docMk/>
            <pc:sldMk cId="1765875970" sldId="259"/>
            <ac:spMk id="25" creationId="{565E9741-1695-4326-24E6-62670C7AAB41}"/>
          </ac:spMkLst>
        </pc:spChg>
        <pc:spChg chg="mod">
          <ac:chgData name="Martina Ghezzi" userId="c07cf7d4-0572-4db2-a56b-b6405613073c" providerId="ADAL" clId="{02E874EB-06B3-49BA-BAE5-36DE2755DCF7}" dt="2023-11-27T13:51:29.596" v="66" actId="1038"/>
          <ac:spMkLst>
            <pc:docMk/>
            <pc:sldMk cId="1765875970" sldId="259"/>
            <ac:spMk id="26" creationId="{76383EA7-5EC1-3A34-D0AA-3EC7473C5755}"/>
          </ac:spMkLst>
        </pc:spChg>
      </pc:sldChg>
      <pc:sldChg chg="modSp mod">
        <pc:chgData name="Martina Ghezzi" userId="c07cf7d4-0572-4db2-a56b-b6405613073c" providerId="ADAL" clId="{02E874EB-06B3-49BA-BAE5-36DE2755DCF7}" dt="2023-11-27T13:54:05.209" v="122" actId="20577"/>
        <pc:sldMkLst>
          <pc:docMk/>
          <pc:sldMk cId="2439258554" sldId="275"/>
        </pc:sldMkLst>
        <pc:spChg chg="mod">
          <ac:chgData name="Martina Ghezzi" userId="c07cf7d4-0572-4db2-a56b-b6405613073c" providerId="ADAL" clId="{02E874EB-06B3-49BA-BAE5-36DE2755DCF7}" dt="2023-08-22T07:47:01.394" v="6" actId="1076"/>
          <ac:spMkLst>
            <pc:docMk/>
            <pc:sldMk cId="2439258554" sldId="275"/>
            <ac:spMk id="6" creationId="{BC9E5AE4-2C53-3191-92CD-4E6818088011}"/>
          </ac:spMkLst>
        </pc:spChg>
        <pc:graphicFrameChg chg="mod">
          <ac:chgData name="Martina Ghezzi" userId="c07cf7d4-0572-4db2-a56b-b6405613073c" providerId="ADAL" clId="{02E874EB-06B3-49BA-BAE5-36DE2755DCF7}" dt="2023-11-27T13:53:17.483" v="101" actId="20577"/>
          <ac:graphicFrameMkLst>
            <pc:docMk/>
            <pc:sldMk cId="2439258554" sldId="275"/>
            <ac:graphicFrameMk id="12" creationId="{9C7F8562-1420-DD5B-920F-8C1146BC2D25}"/>
          </ac:graphicFrameMkLst>
        </pc:graphicFrameChg>
        <pc:graphicFrameChg chg="mod">
          <ac:chgData name="Martina Ghezzi" userId="c07cf7d4-0572-4db2-a56b-b6405613073c" providerId="ADAL" clId="{02E874EB-06B3-49BA-BAE5-36DE2755DCF7}" dt="2023-11-27T13:54:05.209" v="122" actId="20577"/>
          <ac:graphicFrameMkLst>
            <pc:docMk/>
            <pc:sldMk cId="2439258554" sldId="275"/>
            <ac:graphicFrameMk id="13" creationId="{DE3E7560-FB8D-E65D-5A5B-803E2EE17F16}"/>
          </ac:graphicFrameMkLst>
        </pc:graphicFrameChg>
        <pc:picChg chg="mod">
          <ac:chgData name="Martina Ghezzi" userId="c07cf7d4-0572-4db2-a56b-b6405613073c" providerId="ADAL" clId="{02E874EB-06B3-49BA-BAE5-36DE2755DCF7}" dt="2023-08-22T07:46:58.924" v="5" actId="1076"/>
          <ac:picMkLst>
            <pc:docMk/>
            <pc:sldMk cId="2439258554" sldId="275"/>
            <ac:picMk id="5" creationId="{AE69FD45-1234-8D69-A5A7-98C479886A1C}"/>
          </ac:picMkLst>
        </pc:picChg>
      </pc:sldChg>
      <pc:sldChg chg="modSp">
        <pc:chgData name="Martina Ghezzi" userId="c07cf7d4-0572-4db2-a56b-b6405613073c" providerId="ADAL" clId="{02E874EB-06B3-49BA-BAE5-36DE2755DCF7}" dt="2023-11-27T13:55:26.210" v="129" actId="20577"/>
        <pc:sldMkLst>
          <pc:docMk/>
          <pc:sldMk cId="3462927288" sldId="1070"/>
        </pc:sldMkLst>
        <pc:spChg chg="mod">
          <ac:chgData name="Martina Ghezzi" userId="c07cf7d4-0572-4db2-a56b-b6405613073c" providerId="ADAL" clId="{02E874EB-06B3-49BA-BAE5-36DE2755DCF7}" dt="2023-11-27T13:55:26.210" v="129" actId="20577"/>
          <ac:spMkLst>
            <pc:docMk/>
            <pc:sldMk cId="3462927288" sldId="1070"/>
            <ac:spMk id="2" creationId="{206EB661-99AC-8898-446F-93A2950BC316}"/>
          </ac:spMkLst>
        </pc:spChg>
      </pc:sldChg>
      <pc:sldChg chg="modNotesTx">
        <pc:chgData name="Martina Ghezzi" userId="c07cf7d4-0572-4db2-a56b-b6405613073c" providerId="ADAL" clId="{02E874EB-06B3-49BA-BAE5-36DE2755DCF7}" dt="2023-11-27T13:55:45.900" v="130" actId="6549"/>
        <pc:sldMkLst>
          <pc:docMk/>
          <pc:sldMk cId="11693690" sldId="1075"/>
        </pc:sldMkLst>
      </pc:sldChg>
      <pc:sldChg chg="addSp delSp modSp mod modNotesTx">
        <pc:chgData name="Martina Ghezzi" userId="c07cf7d4-0572-4db2-a56b-b6405613073c" providerId="ADAL" clId="{02E874EB-06B3-49BA-BAE5-36DE2755DCF7}" dt="2023-11-27T15:11:40.001" v="240" actId="403"/>
        <pc:sldMkLst>
          <pc:docMk/>
          <pc:sldMk cId="3327051447" sldId="1083"/>
        </pc:sldMkLst>
        <pc:spChg chg="mod">
          <ac:chgData name="Martina Ghezzi" userId="c07cf7d4-0572-4db2-a56b-b6405613073c" providerId="ADAL" clId="{02E874EB-06B3-49BA-BAE5-36DE2755DCF7}" dt="2023-11-27T15:11:40.001" v="240" actId="403"/>
          <ac:spMkLst>
            <pc:docMk/>
            <pc:sldMk cId="3327051447" sldId="1083"/>
            <ac:spMk id="3" creationId="{40DC5CCA-CBDB-AEAF-EF2D-E137FFB4DE0B}"/>
          </ac:spMkLst>
        </pc:spChg>
        <pc:spChg chg="add del mod">
          <ac:chgData name="Martina Ghezzi" userId="c07cf7d4-0572-4db2-a56b-b6405613073c" providerId="ADAL" clId="{02E874EB-06B3-49BA-BAE5-36DE2755DCF7}" dt="2023-11-27T15:11:14.655" v="230" actId="478"/>
          <ac:spMkLst>
            <pc:docMk/>
            <pc:sldMk cId="3327051447" sldId="1083"/>
            <ac:spMk id="11" creationId="{D110BF3C-06A6-3782-D9F6-5883E0F758ED}"/>
          </ac:spMkLst>
        </pc:spChg>
        <pc:picChg chg="mod">
          <ac:chgData name="Martina Ghezzi" userId="c07cf7d4-0572-4db2-a56b-b6405613073c" providerId="ADAL" clId="{02E874EB-06B3-49BA-BAE5-36DE2755DCF7}" dt="2023-11-27T15:11:31.427" v="236" actId="1076"/>
          <ac:picMkLst>
            <pc:docMk/>
            <pc:sldMk cId="3327051447" sldId="1083"/>
            <ac:picMk id="1026" creationId="{49615A2A-E726-3172-0105-C974EDC4D966}"/>
          </ac:picMkLst>
        </pc:picChg>
        <pc:cxnChg chg="add del mod">
          <ac:chgData name="Martina Ghezzi" userId="c07cf7d4-0572-4db2-a56b-b6405613073c" providerId="ADAL" clId="{02E874EB-06B3-49BA-BAE5-36DE2755DCF7}" dt="2023-11-27T15:11:16.122" v="231" actId="478"/>
          <ac:cxnSpMkLst>
            <pc:docMk/>
            <pc:sldMk cId="3327051447" sldId="1083"/>
            <ac:cxnSpMk id="7" creationId="{A251423A-A1F5-500D-DCEE-72B1D7C4B283}"/>
          </ac:cxnSpMkLst>
        </pc:cxnChg>
        <pc:cxnChg chg="add del mod">
          <ac:chgData name="Martina Ghezzi" userId="c07cf7d4-0572-4db2-a56b-b6405613073c" providerId="ADAL" clId="{02E874EB-06B3-49BA-BAE5-36DE2755DCF7}" dt="2023-11-27T15:11:16.803" v="232" actId="478"/>
          <ac:cxnSpMkLst>
            <pc:docMk/>
            <pc:sldMk cId="3327051447" sldId="1083"/>
            <ac:cxnSpMk id="14" creationId="{AE76A4BA-1E8D-6796-2E36-0C2180520A68}"/>
          </ac:cxnSpMkLst>
        </pc:cxnChg>
      </pc:sldChg>
      <pc:sldChg chg="modSp mod">
        <pc:chgData name="Martina Ghezzi" userId="c07cf7d4-0572-4db2-a56b-b6405613073c" providerId="ADAL" clId="{02E874EB-06B3-49BA-BAE5-36DE2755DCF7}" dt="2023-11-27T14:50:06.482" v="172" actId="1440"/>
        <pc:sldMkLst>
          <pc:docMk/>
          <pc:sldMk cId="2794475213" sldId="1085"/>
        </pc:sldMkLst>
        <pc:spChg chg="mod">
          <ac:chgData name="Martina Ghezzi" userId="c07cf7d4-0572-4db2-a56b-b6405613073c" providerId="ADAL" clId="{02E874EB-06B3-49BA-BAE5-36DE2755DCF7}" dt="2023-11-27T14:50:01.219" v="171" actId="14861"/>
          <ac:spMkLst>
            <pc:docMk/>
            <pc:sldMk cId="2794475213" sldId="1085"/>
            <ac:spMk id="4" creationId="{7941E5F0-7481-7BF4-37CF-F20D94699326}"/>
          </ac:spMkLst>
        </pc:spChg>
        <pc:spChg chg="mod">
          <ac:chgData name="Martina Ghezzi" userId="c07cf7d4-0572-4db2-a56b-b6405613073c" providerId="ADAL" clId="{02E874EB-06B3-49BA-BAE5-36DE2755DCF7}" dt="2023-11-27T14:49:44.900" v="170" actId="20577"/>
          <ac:spMkLst>
            <pc:docMk/>
            <pc:sldMk cId="2794475213" sldId="1085"/>
            <ac:spMk id="5" creationId="{3303A3AD-BB2C-9875-D0C3-510E5E946542}"/>
          </ac:spMkLst>
        </pc:spChg>
        <pc:picChg chg="mod">
          <ac:chgData name="Martina Ghezzi" userId="c07cf7d4-0572-4db2-a56b-b6405613073c" providerId="ADAL" clId="{02E874EB-06B3-49BA-BAE5-36DE2755DCF7}" dt="2023-11-27T14:50:06.482" v="172" actId="1440"/>
          <ac:picMkLst>
            <pc:docMk/>
            <pc:sldMk cId="2794475213" sldId="1085"/>
            <ac:picMk id="2" creationId="{C549F42B-8E0B-F6E8-2FEA-EE899286B855}"/>
          </ac:picMkLst>
        </pc:picChg>
      </pc:sldChg>
      <pc:sldChg chg="del">
        <pc:chgData name="Martina Ghezzi" userId="c07cf7d4-0572-4db2-a56b-b6405613073c" providerId="ADAL" clId="{02E874EB-06B3-49BA-BAE5-36DE2755DCF7}" dt="2023-11-08T15:17:16.524" v="7" actId="47"/>
        <pc:sldMkLst>
          <pc:docMk/>
          <pc:sldMk cId="208850676" sldId="1087"/>
        </pc:sldMkLst>
      </pc:sldChg>
      <pc:sldChg chg="addSp delSp modSp mod modNotesTx">
        <pc:chgData name="Martina Ghezzi" userId="c07cf7d4-0572-4db2-a56b-b6405613073c" providerId="ADAL" clId="{02E874EB-06B3-49BA-BAE5-36DE2755DCF7}" dt="2023-12-06T08:02:17.250" v="270" actId="20577"/>
        <pc:sldMkLst>
          <pc:docMk/>
          <pc:sldMk cId="4022067960" sldId="1088"/>
        </pc:sldMkLst>
        <pc:graphicFrameChg chg="mod">
          <ac:chgData name="Martina Ghezzi" userId="c07cf7d4-0572-4db2-a56b-b6405613073c" providerId="ADAL" clId="{02E874EB-06B3-49BA-BAE5-36DE2755DCF7}" dt="2023-12-06T08:00:24.638" v="254" actId="478"/>
          <ac:graphicFrameMkLst>
            <pc:docMk/>
            <pc:sldMk cId="4022067960" sldId="1088"/>
            <ac:graphicFrameMk id="2" creationId="{DA1894F8-92FE-EBEA-C21A-7D2C467EF552}"/>
          </ac:graphicFrameMkLst>
        </pc:graphicFrameChg>
        <pc:picChg chg="add mod modCrop">
          <ac:chgData name="Martina Ghezzi" userId="c07cf7d4-0572-4db2-a56b-b6405613073c" providerId="ADAL" clId="{02E874EB-06B3-49BA-BAE5-36DE2755DCF7}" dt="2023-12-06T08:01:52.531" v="268" actId="1076"/>
          <ac:picMkLst>
            <pc:docMk/>
            <pc:sldMk cId="4022067960" sldId="1088"/>
            <ac:picMk id="4" creationId="{B30FDD04-241C-CFD5-940C-B259FFF2B407}"/>
          </ac:picMkLst>
        </pc:picChg>
        <pc:picChg chg="mod modCrop">
          <ac:chgData name="Martina Ghezzi" userId="c07cf7d4-0572-4db2-a56b-b6405613073c" providerId="ADAL" clId="{02E874EB-06B3-49BA-BAE5-36DE2755DCF7}" dt="2023-12-06T08:01:31.939" v="264" actId="1076"/>
          <ac:picMkLst>
            <pc:docMk/>
            <pc:sldMk cId="4022067960" sldId="1088"/>
            <ac:picMk id="7" creationId="{E510F26E-1A60-3967-E7FF-4FA6345B45FF}"/>
          </ac:picMkLst>
        </pc:picChg>
        <pc:picChg chg="mod modCrop">
          <ac:chgData name="Martina Ghezzi" userId="c07cf7d4-0572-4db2-a56b-b6405613073c" providerId="ADAL" clId="{02E874EB-06B3-49BA-BAE5-36DE2755DCF7}" dt="2023-12-06T08:00:42.838" v="257" actId="1076"/>
          <ac:picMkLst>
            <pc:docMk/>
            <pc:sldMk cId="4022067960" sldId="1088"/>
            <ac:picMk id="12" creationId="{F15451E2-97AC-381E-A1F1-E5AA92B93C5B}"/>
          </ac:picMkLst>
        </pc:picChg>
        <pc:picChg chg="add del">
          <ac:chgData name="Martina Ghezzi" userId="c07cf7d4-0572-4db2-a56b-b6405613073c" providerId="ADAL" clId="{02E874EB-06B3-49BA-BAE5-36DE2755DCF7}" dt="2023-12-06T07:59:50.620" v="244" actId="478"/>
          <ac:picMkLst>
            <pc:docMk/>
            <pc:sldMk cId="4022067960" sldId="1088"/>
            <ac:picMk id="14" creationId="{3FB6C523-6802-8138-610E-7F08AB6D5A39}"/>
          </ac:picMkLst>
        </pc:picChg>
        <pc:picChg chg="mod">
          <ac:chgData name="Martina Ghezzi" userId="c07cf7d4-0572-4db2-a56b-b6405613073c" providerId="ADAL" clId="{02E874EB-06B3-49BA-BAE5-36DE2755DCF7}" dt="2023-12-06T08:01:48.258" v="267" actId="1076"/>
          <ac:picMkLst>
            <pc:docMk/>
            <pc:sldMk cId="4022067960" sldId="1088"/>
            <ac:picMk id="16" creationId="{1F498709-0E19-FD9A-DDE0-8E1E40C78FF6}"/>
          </ac:picMkLst>
        </pc:picChg>
      </pc:sldChg>
      <pc:sldChg chg="modNotesTx">
        <pc:chgData name="Martina Ghezzi" userId="c07cf7d4-0572-4db2-a56b-b6405613073c" providerId="ADAL" clId="{02E874EB-06B3-49BA-BAE5-36DE2755DCF7}" dt="2023-11-27T13:48:54.552" v="14" actId="20577"/>
        <pc:sldMkLst>
          <pc:docMk/>
          <pc:sldMk cId="426092805" sldId="1098"/>
        </pc:sldMkLst>
      </pc:sldChg>
      <pc:sldChg chg="modNotesTx">
        <pc:chgData name="Martina Ghezzi" userId="c07cf7d4-0572-4db2-a56b-b6405613073c" providerId="ADAL" clId="{02E874EB-06B3-49BA-BAE5-36DE2755DCF7}" dt="2023-11-27T13:56:45.695" v="137" actId="20577"/>
        <pc:sldMkLst>
          <pc:docMk/>
          <pc:sldMk cId="2643417798" sldId="1102"/>
        </pc:sldMkLst>
      </pc:sldChg>
      <pc:sldChg chg="modSp mod">
        <pc:chgData name="Martina Ghezzi" userId="c07cf7d4-0572-4db2-a56b-b6405613073c" providerId="ADAL" clId="{02E874EB-06B3-49BA-BAE5-36DE2755DCF7}" dt="2023-11-27T13:52:28.206" v="96" actId="1076"/>
        <pc:sldMkLst>
          <pc:docMk/>
          <pc:sldMk cId="3494450499" sldId="1104"/>
        </pc:sldMkLst>
        <pc:spChg chg="mod">
          <ac:chgData name="Martina Ghezzi" userId="c07cf7d4-0572-4db2-a56b-b6405613073c" providerId="ADAL" clId="{02E874EB-06B3-49BA-BAE5-36DE2755DCF7}" dt="2023-11-27T13:52:28.206" v="96" actId="1076"/>
          <ac:spMkLst>
            <pc:docMk/>
            <pc:sldMk cId="3494450499" sldId="1104"/>
            <ac:spMk id="2" creationId="{020D215C-3711-F2CC-93FC-1C36E390203D}"/>
          </ac:spMkLst>
        </pc:spChg>
      </pc:sldChg>
      <pc:sldChg chg="modSp">
        <pc:chgData name="Martina Ghezzi" userId="c07cf7d4-0572-4db2-a56b-b6405613073c" providerId="ADAL" clId="{02E874EB-06B3-49BA-BAE5-36DE2755DCF7}" dt="2023-08-21T06:14:23.919" v="0" actId="14826"/>
        <pc:sldMkLst>
          <pc:docMk/>
          <pc:sldMk cId="1465398549" sldId="1105"/>
        </pc:sldMkLst>
        <pc:picChg chg="mod">
          <ac:chgData name="Martina Ghezzi" userId="c07cf7d4-0572-4db2-a56b-b6405613073c" providerId="ADAL" clId="{02E874EB-06B3-49BA-BAE5-36DE2755DCF7}" dt="2023-08-21T06:14:23.919" v="0" actId="14826"/>
          <ac:picMkLst>
            <pc:docMk/>
            <pc:sldMk cId="1465398549" sldId="1105"/>
            <ac:picMk id="6" creationId="{34DF1A7A-0FF8-19E8-2B99-6E2FA3DEC4AF}"/>
          </ac:picMkLst>
        </pc:picChg>
      </pc:sldChg>
      <pc:sldChg chg="modNotesTx">
        <pc:chgData name="Martina Ghezzi" userId="c07cf7d4-0572-4db2-a56b-b6405613073c" providerId="ADAL" clId="{02E874EB-06B3-49BA-BAE5-36DE2755DCF7}" dt="2023-11-27T13:56:21.279" v="135" actId="20577"/>
        <pc:sldMkLst>
          <pc:docMk/>
          <pc:sldMk cId="3202741" sldId="1108"/>
        </pc:sldMkLst>
      </pc:sldChg>
      <pc:sldChg chg="modNotesTx">
        <pc:chgData name="Martina Ghezzi" userId="c07cf7d4-0572-4db2-a56b-b6405613073c" providerId="ADAL" clId="{02E874EB-06B3-49BA-BAE5-36DE2755DCF7}" dt="2023-11-27T13:56:31.101" v="136" actId="6549"/>
        <pc:sldMkLst>
          <pc:docMk/>
          <pc:sldMk cId="4200215272" sldId="1111"/>
        </pc:sldMkLst>
      </pc:sldChg>
      <pc:sldChg chg="modSp mod">
        <pc:chgData name="Martina Ghezzi" userId="c07cf7d4-0572-4db2-a56b-b6405613073c" providerId="ADAL" clId="{02E874EB-06B3-49BA-BAE5-36DE2755DCF7}" dt="2023-08-21T06:16:03.446" v="2" actId="1036"/>
        <pc:sldMkLst>
          <pc:docMk/>
          <pc:sldMk cId="792273341" sldId="1113"/>
        </pc:sldMkLst>
        <pc:picChg chg="mod">
          <ac:chgData name="Martina Ghezzi" userId="c07cf7d4-0572-4db2-a56b-b6405613073c" providerId="ADAL" clId="{02E874EB-06B3-49BA-BAE5-36DE2755DCF7}" dt="2023-08-21T06:16:03.446" v="2" actId="1036"/>
          <ac:picMkLst>
            <pc:docMk/>
            <pc:sldMk cId="792273341" sldId="1113"/>
            <ac:picMk id="8" creationId="{191FF721-098E-B1B9-CD7B-FCC072015AE3}"/>
          </ac:picMkLst>
        </pc:picChg>
      </pc:sldChg>
    </pc:docChg>
  </pc:docChgLst>
  <pc:docChgLst>
    <pc:chgData name="Martina Ghezzi" userId="c07cf7d4-0572-4db2-a56b-b6405613073c" providerId="ADAL" clId="{DB276C0C-C63E-4228-9FD9-C2B3D43CAF40}"/>
    <pc:docChg chg="addSld delSld modSld">
      <pc:chgData name="Martina Ghezzi" userId="c07cf7d4-0572-4db2-a56b-b6405613073c" providerId="ADAL" clId="{DB276C0C-C63E-4228-9FD9-C2B3D43CAF40}" dt="2024-05-06T08:02:28.980" v="1" actId="47"/>
      <pc:docMkLst>
        <pc:docMk/>
      </pc:docMkLst>
      <pc:sldChg chg="del">
        <pc:chgData name="Martina Ghezzi" userId="c07cf7d4-0572-4db2-a56b-b6405613073c" providerId="ADAL" clId="{DB276C0C-C63E-4228-9FD9-C2B3D43CAF40}" dt="2024-05-06T08:02:28.980" v="1" actId="47"/>
        <pc:sldMkLst>
          <pc:docMk/>
          <pc:sldMk cId="2439258554" sldId="275"/>
        </pc:sldMkLst>
      </pc:sldChg>
      <pc:sldChg chg="add">
        <pc:chgData name="Martina Ghezzi" userId="c07cf7d4-0572-4db2-a56b-b6405613073c" providerId="ADAL" clId="{DB276C0C-C63E-4228-9FD9-C2B3D43CAF40}" dt="2024-05-06T08:02:26.406" v="0"/>
        <pc:sldMkLst>
          <pc:docMk/>
          <pc:sldMk cId="1960226288" sldId="11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31815944881889"/>
          <c:y val="9.5460931627649376E-2"/>
          <c:w val="0.54136368110236222"/>
          <c:h val="0.81204547169995867"/>
        </c:manualLayout>
      </c:layout>
      <c:doughnutChart>
        <c:varyColors val="1"/>
        <c:ser>
          <c:idx val="0"/>
          <c:order val="0"/>
          <c:tx>
            <c:strRef>
              <c:f>Foglio1!$B$1</c:f>
              <c:strCache>
                <c:ptCount val="1"/>
                <c:pt idx="0">
                  <c:v>Vendite</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D0DF-4056-9728-A91EC1591A26}"/>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2-D0DF-4056-9728-A91EC1591A26}"/>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3-D0DF-4056-9728-A91EC1591A26}"/>
              </c:ext>
            </c:extLst>
          </c:dPt>
          <c:dPt>
            <c:idx val="3"/>
            <c:bubble3D val="0"/>
            <c:spPr>
              <a:solidFill>
                <a:srgbClr val="0799A7"/>
              </a:solidFill>
              <a:ln w="19050">
                <a:solidFill>
                  <a:schemeClr val="lt1"/>
                </a:solidFill>
              </a:ln>
              <a:effectLst/>
            </c:spPr>
            <c:extLst>
              <c:ext xmlns:c16="http://schemas.microsoft.com/office/drawing/2014/chart" uri="{C3380CC4-5D6E-409C-BE32-E72D297353CC}">
                <c16:uniqueId val="{00000004-D0DF-4056-9728-A91EC1591A26}"/>
              </c:ext>
            </c:extLst>
          </c:dPt>
          <c:dPt>
            <c:idx val="4"/>
            <c:bubble3D val="0"/>
            <c:spPr>
              <a:solidFill>
                <a:srgbClr val="7030A0"/>
              </a:solidFill>
              <a:ln w="19050">
                <a:solidFill>
                  <a:schemeClr val="lt1"/>
                </a:solidFill>
              </a:ln>
              <a:effectLst/>
            </c:spPr>
            <c:extLst>
              <c:ext xmlns:c16="http://schemas.microsoft.com/office/drawing/2014/chart" uri="{C3380CC4-5D6E-409C-BE32-E72D297353CC}">
                <c16:uniqueId val="{00000009-E639-45E4-A833-E5641BE3A2D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it-CH"/>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Foglio1!$A$2:$A$6</c:f>
              <c:strCache>
                <c:ptCount val="5"/>
                <c:pt idx="0">
                  <c:v>Tabak</c:v>
                </c:pt>
                <c:pt idx="1">
                  <c:v>Verkehrsunfälle</c:v>
                </c:pt>
                <c:pt idx="2">
                  <c:v>Suizid</c:v>
                </c:pt>
                <c:pt idx="3">
                  <c:v>Infektionskrankheiten</c:v>
                </c:pt>
                <c:pt idx="4">
                  <c:v>illegale Drogen</c:v>
                </c:pt>
              </c:strCache>
            </c:strRef>
          </c:cat>
          <c:val>
            <c:numRef>
              <c:f>Foglio1!$B$2:$B$6</c:f>
              <c:numCache>
                <c:formatCode>General</c:formatCode>
                <c:ptCount val="5"/>
                <c:pt idx="0">
                  <c:v>9500</c:v>
                </c:pt>
                <c:pt idx="1">
                  <c:v>3921</c:v>
                </c:pt>
                <c:pt idx="2">
                  <c:v>1005</c:v>
                </c:pt>
                <c:pt idx="3">
                  <c:v>894</c:v>
                </c:pt>
                <c:pt idx="4">
                  <c:v>147</c:v>
                </c:pt>
              </c:numCache>
            </c:numRef>
          </c:val>
          <c:extLst>
            <c:ext xmlns:c16="http://schemas.microsoft.com/office/drawing/2014/chart" uri="{C3380CC4-5D6E-409C-BE32-E72D297353CC}">
              <c16:uniqueId val="{00000000-D0DF-4056-9728-A91EC1591A2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it-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B9001-ACD5-41B2-B3FE-03EEDC335F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CH"/>
        </a:p>
      </dgm:t>
    </dgm:pt>
    <dgm:pt modelId="{95D8B002-372B-4C32-B72C-205CB5B3B3D0}">
      <dgm:prSet phldrT="[Testo]"/>
      <dgm:spPr>
        <a:solidFill>
          <a:srgbClr val="82CBD3"/>
        </a:solidFill>
      </dgm:spPr>
      <dgm:t>
        <a:bodyPr/>
        <a:lstStyle/>
        <a:p>
          <a:r>
            <a:rPr lang="it-CH" dirty="0" err="1"/>
            <a:t>Erhitzt</a:t>
          </a:r>
          <a:r>
            <a:rPr lang="it-CH" dirty="0"/>
            <a:t> Tabak</a:t>
          </a:r>
        </a:p>
      </dgm:t>
    </dgm:pt>
    <dgm:pt modelId="{A473CBF3-AFFE-4227-898A-3EDF126B68AB}" type="parTrans" cxnId="{926D7001-C8A7-44AB-B83D-EADFA41D859A}">
      <dgm:prSet/>
      <dgm:spPr/>
      <dgm:t>
        <a:bodyPr/>
        <a:lstStyle/>
        <a:p>
          <a:endParaRPr lang="it-CH"/>
        </a:p>
      </dgm:t>
    </dgm:pt>
    <dgm:pt modelId="{307C1BCD-9C84-45E3-8F39-C144578711D9}" type="sibTrans" cxnId="{926D7001-C8A7-44AB-B83D-EADFA41D859A}">
      <dgm:prSet/>
      <dgm:spPr/>
      <dgm:t>
        <a:bodyPr/>
        <a:lstStyle/>
        <a:p>
          <a:endParaRPr lang="it-CH"/>
        </a:p>
      </dgm:t>
    </dgm:pt>
    <dgm:pt modelId="{F87E3C3D-2AE1-4E59-89D4-76CEF115C88D}">
      <dgm:prSet/>
      <dgm:spPr>
        <a:solidFill>
          <a:srgbClr val="82CBD3"/>
        </a:solidFill>
      </dgm:spPr>
      <dgm:t>
        <a:bodyPr/>
        <a:lstStyle/>
        <a:p>
          <a:r>
            <a:rPr lang="it-CH" dirty="0" err="1"/>
            <a:t>Pyrolyse</a:t>
          </a:r>
          <a:endParaRPr lang="it-CH" dirty="0"/>
        </a:p>
      </dgm:t>
    </dgm:pt>
    <dgm:pt modelId="{0AFBEA28-956B-498B-9484-04B4EDBC0C7E}" type="parTrans" cxnId="{513EE5F5-40DC-4C74-A770-07C99C89280F}">
      <dgm:prSet/>
      <dgm:spPr/>
      <dgm:t>
        <a:bodyPr/>
        <a:lstStyle/>
        <a:p>
          <a:endParaRPr lang="it-CH"/>
        </a:p>
      </dgm:t>
    </dgm:pt>
    <dgm:pt modelId="{ECC9B0F7-1E89-484C-B8FA-D2D65D511C89}" type="sibTrans" cxnId="{513EE5F5-40DC-4C74-A770-07C99C89280F}">
      <dgm:prSet/>
      <dgm:spPr/>
      <dgm:t>
        <a:bodyPr/>
        <a:lstStyle/>
        <a:p>
          <a:endParaRPr lang="it-CH"/>
        </a:p>
      </dgm:t>
    </dgm:pt>
    <dgm:pt modelId="{A1317139-B42D-494A-B0C4-FC1F70C4A0DE}">
      <dgm:prSet phldrT="[Testo]"/>
      <dgm:spPr>
        <a:solidFill>
          <a:srgbClr val="82CBD3"/>
        </a:solidFill>
      </dgm:spPr>
      <dgm:t>
        <a:bodyPr/>
        <a:lstStyle/>
        <a:p>
          <a:r>
            <a:rPr lang="it-IT" dirty="0" err="1"/>
            <a:t>Verwendet</a:t>
          </a:r>
          <a:r>
            <a:rPr lang="it-IT" dirty="0"/>
            <a:t> </a:t>
          </a:r>
          <a:r>
            <a:rPr lang="it-IT" dirty="0" err="1"/>
            <a:t>echten</a:t>
          </a:r>
          <a:r>
            <a:rPr lang="it-IT" dirty="0"/>
            <a:t> Tabak</a:t>
          </a:r>
          <a:endParaRPr lang="it-CH" dirty="0"/>
        </a:p>
      </dgm:t>
    </dgm:pt>
    <dgm:pt modelId="{A7617413-4E65-4EEB-B630-B9C52E4E3FD0}" type="parTrans" cxnId="{4FE61359-D4F5-4058-8F7B-76BF0EAA288A}">
      <dgm:prSet/>
      <dgm:spPr/>
      <dgm:t>
        <a:bodyPr/>
        <a:lstStyle/>
        <a:p>
          <a:endParaRPr lang="de-CH"/>
        </a:p>
      </dgm:t>
    </dgm:pt>
    <dgm:pt modelId="{D1CAB8CE-9240-4F3F-9061-E7A25CC074DB}" type="sibTrans" cxnId="{4FE61359-D4F5-4058-8F7B-76BF0EAA288A}">
      <dgm:prSet/>
      <dgm:spPr/>
      <dgm:t>
        <a:bodyPr/>
        <a:lstStyle/>
        <a:p>
          <a:endParaRPr lang="de-CH"/>
        </a:p>
      </dgm:t>
    </dgm:pt>
    <dgm:pt modelId="{C1B49C18-04AF-4BDE-A946-1C75A67AE060}">
      <dgm:prSet phldrT="[Testo]"/>
      <dgm:spPr>
        <a:solidFill>
          <a:srgbClr val="82CBD3"/>
        </a:solidFill>
      </dgm:spPr>
      <dgm:t>
        <a:bodyPr/>
        <a:lstStyle/>
        <a:p>
          <a:r>
            <a:rPr lang="fr-CH" dirty="0" err="1"/>
            <a:t>Natürlich</a:t>
          </a:r>
          <a:r>
            <a:rPr lang="fr-CH" dirty="0"/>
            <a:t> </a:t>
          </a:r>
          <a:r>
            <a:rPr lang="fr-CH" dirty="0" err="1"/>
            <a:t>vorkommendes</a:t>
          </a:r>
          <a:r>
            <a:rPr lang="fr-CH" dirty="0"/>
            <a:t> </a:t>
          </a:r>
          <a:r>
            <a:rPr lang="fr-CH" dirty="0" err="1"/>
            <a:t>Nikotin</a:t>
          </a:r>
          <a:r>
            <a:rPr lang="fr-CH" dirty="0"/>
            <a:t> </a:t>
          </a:r>
          <a:r>
            <a:rPr lang="fr-CH" dirty="0" err="1"/>
            <a:t>im</a:t>
          </a:r>
          <a:r>
            <a:rPr lang="fr-CH" dirty="0"/>
            <a:t> </a:t>
          </a:r>
          <a:r>
            <a:rPr lang="fr-CH" dirty="0" err="1"/>
            <a:t>Tabak</a:t>
          </a:r>
          <a:endParaRPr lang="it-CH" dirty="0"/>
        </a:p>
      </dgm:t>
    </dgm:pt>
    <dgm:pt modelId="{2F9A58DE-07BE-468E-ADF7-4D90A19410CB}" type="sibTrans" cxnId="{E68377CF-1BF4-4DDF-B77D-112C974F300E}">
      <dgm:prSet/>
      <dgm:spPr/>
      <dgm:t>
        <a:bodyPr/>
        <a:lstStyle/>
        <a:p>
          <a:endParaRPr lang="it-CH"/>
        </a:p>
      </dgm:t>
    </dgm:pt>
    <dgm:pt modelId="{5903EE32-C5C2-48D4-B304-DF3D66509403}" type="parTrans" cxnId="{E68377CF-1BF4-4DDF-B77D-112C974F300E}">
      <dgm:prSet/>
      <dgm:spPr/>
      <dgm:t>
        <a:bodyPr/>
        <a:lstStyle/>
        <a:p>
          <a:endParaRPr lang="it-CH"/>
        </a:p>
      </dgm:t>
    </dgm:pt>
    <dgm:pt modelId="{AAD2378F-8E03-4E14-94FB-AA3D3A32B44E}" type="pres">
      <dgm:prSet presAssocID="{CFAB9001-ACD5-41B2-B3FE-03EEDC335F77}" presName="linearFlow" presStyleCnt="0">
        <dgm:presLayoutVars>
          <dgm:dir val="rev"/>
          <dgm:resizeHandles val="exact"/>
        </dgm:presLayoutVars>
      </dgm:prSet>
      <dgm:spPr/>
    </dgm:pt>
    <dgm:pt modelId="{D589FC3F-364F-4C14-8539-2C2424F4D3D3}" type="pres">
      <dgm:prSet presAssocID="{95D8B002-372B-4C32-B72C-205CB5B3B3D0}" presName="composite" presStyleCnt="0"/>
      <dgm:spPr/>
    </dgm:pt>
    <dgm:pt modelId="{B4F8327C-8991-4722-B88E-1FF67E06DA07}" type="pres">
      <dgm:prSet presAssocID="{95D8B002-372B-4C32-B72C-205CB5B3B3D0}" presName="imgShp" presStyleLbl="fgImgPlace1" presStyleIdx="0" presStyleCnt="4"/>
      <dgm:spPr>
        <a:solidFill>
          <a:srgbClr val="9FD289"/>
        </a:solidFill>
      </dgm:spPr>
    </dgm:pt>
    <dgm:pt modelId="{4FFAB9C4-85BA-4B4E-8F21-FBDA8F621141}" type="pres">
      <dgm:prSet presAssocID="{95D8B002-372B-4C32-B72C-205CB5B3B3D0}" presName="txShp" presStyleLbl="node1" presStyleIdx="0" presStyleCnt="4">
        <dgm:presLayoutVars>
          <dgm:bulletEnabled val="1"/>
        </dgm:presLayoutVars>
      </dgm:prSet>
      <dgm:spPr/>
    </dgm:pt>
    <dgm:pt modelId="{2A369DBD-8032-4D3B-844F-59E2BE0A84F5}" type="pres">
      <dgm:prSet presAssocID="{307C1BCD-9C84-45E3-8F39-C144578711D9}" presName="spacing" presStyleCnt="0"/>
      <dgm:spPr/>
    </dgm:pt>
    <dgm:pt modelId="{44116AD2-D807-4E04-BADD-524C1768E394}" type="pres">
      <dgm:prSet presAssocID="{A1317139-B42D-494A-B0C4-FC1F70C4A0DE}" presName="composite" presStyleCnt="0"/>
      <dgm:spPr/>
    </dgm:pt>
    <dgm:pt modelId="{D334FDBB-717A-45D7-BF10-C515CB1CE399}" type="pres">
      <dgm:prSet presAssocID="{A1317139-B42D-494A-B0C4-FC1F70C4A0DE}" presName="imgShp" presStyleLbl="fgImgPlace1" presStyleIdx="1" presStyleCnt="4"/>
      <dgm:spPr>
        <a:solidFill>
          <a:srgbClr val="9FD289"/>
        </a:solidFill>
      </dgm:spPr>
    </dgm:pt>
    <dgm:pt modelId="{6ABCA193-A49B-48CA-BD12-A82B045AD4D6}" type="pres">
      <dgm:prSet presAssocID="{A1317139-B42D-494A-B0C4-FC1F70C4A0DE}" presName="txShp" presStyleLbl="node1" presStyleIdx="1" presStyleCnt="4">
        <dgm:presLayoutVars>
          <dgm:bulletEnabled val="1"/>
        </dgm:presLayoutVars>
      </dgm:prSet>
      <dgm:spPr/>
    </dgm:pt>
    <dgm:pt modelId="{723B0BA0-EE1A-4648-9E52-07054A5F11C0}" type="pres">
      <dgm:prSet presAssocID="{D1CAB8CE-9240-4F3F-9061-E7A25CC074DB}" presName="spacing" presStyleCnt="0"/>
      <dgm:spPr/>
    </dgm:pt>
    <dgm:pt modelId="{739CEA86-A7DD-4316-99F6-E181D6E16906}" type="pres">
      <dgm:prSet presAssocID="{C1B49C18-04AF-4BDE-A946-1C75A67AE060}" presName="composite" presStyleCnt="0"/>
      <dgm:spPr/>
    </dgm:pt>
    <dgm:pt modelId="{4C94F4D6-88DE-4AF3-842A-6CAD912CC06F}" type="pres">
      <dgm:prSet presAssocID="{C1B49C18-04AF-4BDE-A946-1C75A67AE060}" presName="imgShp" presStyleLbl="fgImgPlace1" presStyleIdx="2" presStyleCnt="4"/>
      <dgm:spPr>
        <a:solidFill>
          <a:srgbClr val="9FD289"/>
        </a:solidFill>
      </dgm:spPr>
    </dgm:pt>
    <dgm:pt modelId="{4694838C-037B-47E6-BEC5-3B8BDD7DFD9D}" type="pres">
      <dgm:prSet presAssocID="{C1B49C18-04AF-4BDE-A946-1C75A67AE060}" presName="txShp" presStyleLbl="node1" presStyleIdx="2" presStyleCnt="4">
        <dgm:presLayoutVars>
          <dgm:bulletEnabled val="1"/>
        </dgm:presLayoutVars>
      </dgm:prSet>
      <dgm:spPr/>
    </dgm:pt>
    <dgm:pt modelId="{4449BB72-F0FF-4E34-A9F0-C7C8A18E7DFE}" type="pres">
      <dgm:prSet presAssocID="{2F9A58DE-07BE-468E-ADF7-4D90A19410CB}" presName="spacing" presStyleCnt="0"/>
      <dgm:spPr/>
    </dgm:pt>
    <dgm:pt modelId="{F48661C8-596F-4D2E-B87B-A7D4EC2305BD}" type="pres">
      <dgm:prSet presAssocID="{F87E3C3D-2AE1-4E59-89D4-76CEF115C88D}" presName="composite" presStyleCnt="0"/>
      <dgm:spPr/>
    </dgm:pt>
    <dgm:pt modelId="{4E79E506-A9C2-40EE-9CB5-867437A45EE5}" type="pres">
      <dgm:prSet presAssocID="{F87E3C3D-2AE1-4E59-89D4-76CEF115C88D}" presName="imgShp" presStyleLbl="fgImgPlace1" presStyleIdx="3" presStyleCnt="4"/>
      <dgm:spPr>
        <a:solidFill>
          <a:srgbClr val="9FD289"/>
        </a:solidFill>
      </dgm:spPr>
    </dgm:pt>
    <dgm:pt modelId="{519A3E46-CBC2-4BE5-BDEA-29A35B137AC0}" type="pres">
      <dgm:prSet presAssocID="{F87E3C3D-2AE1-4E59-89D4-76CEF115C88D}" presName="txShp" presStyleLbl="node1" presStyleIdx="3" presStyleCnt="4">
        <dgm:presLayoutVars>
          <dgm:bulletEnabled val="1"/>
        </dgm:presLayoutVars>
      </dgm:prSet>
      <dgm:spPr/>
    </dgm:pt>
  </dgm:ptLst>
  <dgm:cxnLst>
    <dgm:cxn modelId="{926D7001-C8A7-44AB-B83D-EADFA41D859A}" srcId="{CFAB9001-ACD5-41B2-B3FE-03EEDC335F77}" destId="{95D8B002-372B-4C32-B72C-205CB5B3B3D0}" srcOrd="0" destOrd="0" parTransId="{A473CBF3-AFFE-4227-898A-3EDF126B68AB}" sibTransId="{307C1BCD-9C84-45E3-8F39-C144578711D9}"/>
    <dgm:cxn modelId="{16302363-DE14-49EF-A638-1A8AA7AB10AB}" type="presOf" srcId="{95D8B002-372B-4C32-B72C-205CB5B3B3D0}" destId="{4FFAB9C4-85BA-4B4E-8F21-FBDA8F621141}" srcOrd="0" destOrd="0" presId="urn:microsoft.com/office/officeart/2005/8/layout/vList3"/>
    <dgm:cxn modelId="{4FE61359-D4F5-4058-8F7B-76BF0EAA288A}" srcId="{CFAB9001-ACD5-41B2-B3FE-03EEDC335F77}" destId="{A1317139-B42D-494A-B0C4-FC1F70C4A0DE}" srcOrd="1" destOrd="0" parTransId="{A7617413-4E65-4EEB-B630-B9C52E4E3FD0}" sibTransId="{D1CAB8CE-9240-4F3F-9061-E7A25CC074DB}"/>
    <dgm:cxn modelId="{BA097EAE-74A9-43B8-B92E-EF9EFF27F09D}" type="presOf" srcId="{CFAB9001-ACD5-41B2-B3FE-03EEDC335F77}" destId="{AAD2378F-8E03-4E14-94FB-AA3D3A32B44E}" srcOrd="0" destOrd="0" presId="urn:microsoft.com/office/officeart/2005/8/layout/vList3"/>
    <dgm:cxn modelId="{91F16AB9-CCC1-4650-918E-243E35117B84}" type="presOf" srcId="{C1B49C18-04AF-4BDE-A946-1C75A67AE060}" destId="{4694838C-037B-47E6-BEC5-3B8BDD7DFD9D}" srcOrd="0" destOrd="0" presId="urn:microsoft.com/office/officeart/2005/8/layout/vList3"/>
    <dgm:cxn modelId="{82B18DBC-551D-4426-86F4-B38D66F1BFDF}" type="presOf" srcId="{A1317139-B42D-494A-B0C4-FC1F70C4A0DE}" destId="{6ABCA193-A49B-48CA-BD12-A82B045AD4D6}" srcOrd="0" destOrd="0" presId="urn:microsoft.com/office/officeart/2005/8/layout/vList3"/>
    <dgm:cxn modelId="{E68377CF-1BF4-4DDF-B77D-112C974F300E}" srcId="{CFAB9001-ACD5-41B2-B3FE-03EEDC335F77}" destId="{C1B49C18-04AF-4BDE-A946-1C75A67AE060}" srcOrd="2" destOrd="0" parTransId="{5903EE32-C5C2-48D4-B304-DF3D66509403}" sibTransId="{2F9A58DE-07BE-468E-ADF7-4D90A19410CB}"/>
    <dgm:cxn modelId="{0EB52EE5-C86C-4614-BD68-EE890B1AA5B6}" type="presOf" srcId="{F87E3C3D-2AE1-4E59-89D4-76CEF115C88D}" destId="{519A3E46-CBC2-4BE5-BDEA-29A35B137AC0}" srcOrd="0" destOrd="0" presId="urn:microsoft.com/office/officeart/2005/8/layout/vList3"/>
    <dgm:cxn modelId="{513EE5F5-40DC-4C74-A770-07C99C89280F}" srcId="{CFAB9001-ACD5-41B2-B3FE-03EEDC335F77}" destId="{F87E3C3D-2AE1-4E59-89D4-76CEF115C88D}" srcOrd="3" destOrd="0" parTransId="{0AFBEA28-956B-498B-9484-04B4EDBC0C7E}" sibTransId="{ECC9B0F7-1E89-484C-B8FA-D2D65D511C89}"/>
    <dgm:cxn modelId="{41049E39-6CCD-4F42-9601-4C105540DF36}" type="presParOf" srcId="{AAD2378F-8E03-4E14-94FB-AA3D3A32B44E}" destId="{D589FC3F-364F-4C14-8539-2C2424F4D3D3}" srcOrd="0" destOrd="0" presId="urn:microsoft.com/office/officeart/2005/8/layout/vList3"/>
    <dgm:cxn modelId="{70127034-82BE-4028-A592-B2A7D5F4BE07}" type="presParOf" srcId="{D589FC3F-364F-4C14-8539-2C2424F4D3D3}" destId="{B4F8327C-8991-4722-B88E-1FF67E06DA07}" srcOrd="0" destOrd="0" presId="urn:microsoft.com/office/officeart/2005/8/layout/vList3"/>
    <dgm:cxn modelId="{A5CC5340-0645-4595-A3E2-69B124EECB17}" type="presParOf" srcId="{D589FC3F-364F-4C14-8539-2C2424F4D3D3}" destId="{4FFAB9C4-85BA-4B4E-8F21-FBDA8F621141}" srcOrd="1" destOrd="0" presId="urn:microsoft.com/office/officeart/2005/8/layout/vList3"/>
    <dgm:cxn modelId="{1043E663-926A-40C3-B824-676982DBC56C}" type="presParOf" srcId="{AAD2378F-8E03-4E14-94FB-AA3D3A32B44E}" destId="{2A369DBD-8032-4D3B-844F-59E2BE0A84F5}" srcOrd="1" destOrd="0" presId="urn:microsoft.com/office/officeart/2005/8/layout/vList3"/>
    <dgm:cxn modelId="{6250360D-7F14-4B47-B8CE-352186FB296C}" type="presParOf" srcId="{AAD2378F-8E03-4E14-94FB-AA3D3A32B44E}" destId="{44116AD2-D807-4E04-BADD-524C1768E394}" srcOrd="2" destOrd="0" presId="urn:microsoft.com/office/officeart/2005/8/layout/vList3"/>
    <dgm:cxn modelId="{748CF645-107F-498E-9299-9EE98DA0A43D}" type="presParOf" srcId="{44116AD2-D807-4E04-BADD-524C1768E394}" destId="{D334FDBB-717A-45D7-BF10-C515CB1CE399}" srcOrd="0" destOrd="0" presId="urn:microsoft.com/office/officeart/2005/8/layout/vList3"/>
    <dgm:cxn modelId="{CF0A39CB-2946-4798-B227-E30F64AA4D15}" type="presParOf" srcId="{44116AD2-D807-4E04-BADD-524C1768E394}" destId="{6ABCA193-A49B-48CA-BD12-A82B045AD4D6}" srcOrd="1" destOrd="0" presId="urn:microsoft.com/office/officeart/2005/8/layout/vList3"/>
    <dgm:cxn modelId="{FCA971CA-D26F-4201-8E21-5D5CDD35E067}" type="presParOf" srcId="{AAD2378F-8E03-4E14-94FB-AA3D3A32B44E}" destId="{723B0BA0-EE1A-4648-9E52-07054A5F11C0}" srcOrd="3" destOrd="0" presId="urn:microsoft.com/office/officeart/2005/8/layout/vList3"/>
    <dgm:cxn modelId="{A967D8E5-4DFC-491F-9DA7-AB29470FFC4A}" type="presParOf" srcId="{AAD2378F-8E03-4E14-94FB-AA3D3A32B44E}" destId="{739CEA86-A7DD-4316-99F6-E181D6E16906}" srcOrd="4" destOrd="0" presId="urn:microsoft.com/office/officeart/2005/8/layout/vList3"/>
    <dgm:cxn modelId="{56B24278-0370-4A9E-817F-F22B0CA72871}" type="presParOf" srcId="{739CEA86-A7DD-4316-99F6-E181D6E16906}" destId="{4C94F4D6-88DE-4AF3-842A-6CAD912CC06F}" srcOrd="0" destOrd="0" presId="urn:microsoft.com/office/officeart/2005/8/layout/vList3"/>
    <dgm:cxn modelId="{E8455D34-3E45-4863-BBF5-230DF67BC6B0}" type="presParOf" srcId="{739CEA86-A7DD-4316-99F6-E181D6E16906}" destId="{4694838C-037B-47E6-BEC5-3B8BDD7DFD9D}" srcOrd="1" destOrd="0" presId="urn:microsoft.com/office/officeart/2005/8/layout/vList3"/>
    <dgm:cxn modelId="{F8A7C974-1079-4F82-9184-21B3E3156B02}" type="presParOf" srcId="{AAD2378F-8E03-4E14-94FB-AA3D3A32B44E}" destId="{4449BB72-F0FF-4E34-A9F0-C7C8A18E7DFE}" srcOrd="5" destOrd="0" presId="urn:microsoft.com/office/officeart/2005/8/layout/vList3"/>
    <dgm:cxn modelId="{406BCAAD-74DA-491F-AD61-29A3B4618C7E}" type="presParOf" srcId="{AAD2378F-8E03-4E14-94FB-AA3D3A32B44E}" destId="{F48661C8-596F-4D2E-B87B-A7D4EC2305BD}" srcOrd="6" destOrd="0" presId="urn:microsoft.com/office/officeart/2005/8/layout/vList3"/>
    <dgm:cxn modelId="{F7C8844B-369A-4E08-A4F6-A7FD22D74B89}" type="presParOf" srcId="{F48661C8-596F-4D2E-B87B-A7D4EC2305BD}" destId="{4E79E506-A9C2-40EE-9CB5-867437A45EE5}" srcOrd="0" destOrd="0" presId="urn:microsoft.com/office/officeart/2005/8/layout/vList3"/>
    <dgm:cxn modelId="{9F3A44BE-D5AE-4543-BB0E-1C3B21BD2358}" type="presParOf" srcId="{F48661C8-596F-4D2E-B87B-A7D4EC2305BD}" destId="{519A3E46-CBC2-4BE5-BDEA-29A35B137AC0}"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FAB9001-ACD5-41B2-B3FE-03EEDC335F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it-CH"/>
        </a:p>
      </dgm:t>
    </dgm:pt>
    <dgm:pt modelId="{95D8B002-372B-4C32-B72C-205CB5B3B3D0}">
      <dgm:prSet phldrT="[Testo]"/>
      <dgm:spPr>
        <a:solidFill>
          <a:srgbClr val="82CBD3"/>
        </a:solidFill>
      </dgm:spPr>
      <dgm:t>
        <a:bodyPr/>
        <a:lstStyle/>
        <a:p>
          <a:r>
            <a:rPr lang="it-IT" dirty="0" err="1"/>
            <a:t>Verdampft</a:t>
          </a:r>
          <a:r>
            <a:rPr lang="it-IT" dirty="0"/>
            <a:t> </a:t>
          </a:r>
          <a:r>
            <a:rPr lang="it-IT" dirty="0" err="1"/>
            <a:t>eine</a:t>
          </a:r>
          <a:r>
            <a:rPr lang="it-IT" dirty="0"/>
            <a:t> </a:t>
          </a:r>
          <a:r>
            <a:rPr lang="it-IT" dirty="0" err="1"/>
            <a:t>aromatisierte</a:t>
          </a:r>
          <a:r>
            <a:rPr lang="it-IT" dirty="0"/>
            <a:t> </a:t>
          </a:r>
          <a:r>
            <a:rPr lang="it-IT" dirty="0" err="1"/>
            <a:t>Flüssigkeit</a:t>
          </a:r>
          <a:endParaRPr lang="it-CH" dirty="0"/>
        </a:p>
      </dgm:t>
    </dgm:pt>
    <dgm:pt modelId="{A473CBF3-AFFE-4227-898A-3EDF126B68AB}" type="parTrans" cxnId="{926D7001-C8A7-44AB-B83D-EADFA41D859A}">
      <dgm:prSet/>
      <dgm:spPr/>
      <dgm:t>
        <a:bodyPr/>
        <a:lstStyle/>
        <a:p>
          <a:endParaRPr lang="it-CH"/>
        </a:p>
      </dgm:t>
    </dgm:pt>
    <dgm:pt modelId="{307C1BCD-9C84-45E3-8F39-C144578711D9}" type="sibTrans" cxnId="{926D7001-C8A7-44AB-B83D-EADFA41D859A}">
      <dgm:prSet/>
      <dgm:spPr/>
      <dgm:t>
        <a:bodyPr/>
        <a:lstStyle/>
        <a:p>
          <a:endParaRPr lang="it-CH"/>
        </a:p>
      </dgm:t>
    </dgm:pt>
    <dgm:pt modelId="{938365FD-95FD-4C0F-95DD-3F11DB4E4603}">
      <dgm:prSet phldrT="[Testo]"/>
      <dgm:spPr>
        <a:solidFill>
          <a:srgbClr val="82CBD3"/>
        </a:solidFill>
      </dgm:spPr>
      <dgm:t>
        <a:bodyPr/>
        <a:lstStyle/>
        <a:p>
          <a:r>
            <a:rPr lang="it-IT" dirty="0" err="1"/>
            <a:t>Ohne</a:t>
          </a:r>
          <a:r>
            <a:rPr lang="it-IT" dirty="0"/>
            <a:t> </a:t>
          </a:r>
          <a:r>
            <a:rPr lang="it-IT" dirty="0" err="1"/>
            <a:t>Tabak</a:t>
          </a:r>
          <a:endParaRPr lang="it-CH" dirty="0"/>
        </a:p>
      </dgm:t>
    </dgm:pt>
    <dgm:pt modelId="{278A6223-CB2D-4FFB-9A8E-39CAEE0B7D2E}" type="parTrans" cxnId="{FA53905A-9132-4BCA-A394-EBB05941983A}">
      <dgm:prSet/>
      <dgm:spPr/>
      <dgm:t>
        <a:bodyPr/>
        <a:lstStyle/>
        <a:p>
          <a:endParaRPr lang="it-CH"/>
        </a:p>
      </dgm:t>
    </dgm:pt>
    <dgm:pt modelId="{CDC06E6D-27F0-4E95-B0E8-3A85E296BFB9}" type="sibTrans" cxnId="{FA53905A-9132-4BCA-A394-EBB05941983A}">
      <dgm:prSet/>
      <dgm:spPr/>
      <dgm:t>
        <a:bodyPr/>
        <a:lstStyle/>
        <a:p>
          <a:endParaRPr lang="it-CH"/>
        </a:p>
      </dgm:t>
    </dgm:pt>
    <dgm:pt modelId="{C1B49C18-04AF-4BDE-A946-1C75A67AE060}">
      <dgm:prSet phldrT="[Testo]"/>
      <dgm:spPr>
        <a:solidFill>
          <a:srgbClr val="82CBD3"/>
        </a:solidFill>
      </dgm:spPr>
      <dgm:t>
        <a:bodyPr/>
        <a:lstStyle/>
        <a:p>
          <a:r>
            <a:rPr lang="it-CH" dirty="0" err="1"/>
            <a:t>Mit</a:t>
          </a:r>
          <a:r>
            <a:rPr lang="it-CH" dirty="0"/>
            <a:t> </a:t>
          </a:r>
          <a:r>
            <a:rPr lang="it-CH" dirty="0" err="1"/>
            <a:t>oder</a:t>
          </a:r>
          <a:r>
            <a:rPr lang="it-CH" dirty="0"/>
            <a:t> </a:t>
          </a:r>
          <a:r>
            <a:rPr lang="it-CH" dirty="0" err="1"/>
            <a:t>manchmal</a:t>
          </a:r>
          <a:r>
            <a:rPr lang="it-CH" dirty="0"/>
            <a:t> </a:t>
          </a:r>
          <a:r>
            <a:rPr lang="it-CH" dirty="0" err="1"/>
            <a:t>ohne</a:t>
          </a:r>
          <a:r>
            <a:rPr lang="it-CH" dirty="0"/>
            <a:t> </a:t>
          </a:r>
          <a:r>
            <a:rPr lang="it-CH" dirty="0" err="1"/>
            <a:t>Nikotin</a:t>
          </a:r>
          <a:r>
            <a:rPr lang="it-CH" dirty="0"/>
            <a:t> (</a:t>
          </a:r>
          <a:r>
            <a:rPr lang="it-CH" dirty="0" err="1"/>
            <a:t>Salze</a:t>
          </a:r>
          <a:r>
            <a:rPr lang="it-CH" dirty="0"/>
            <a:t> </a:t>
          </a:r>
          <a:r>
            <a:rPr lang="it-CH" dirty="0" err="1"/>
            <a:t>oder</a:t>
          </a:r>
          <a:r>
            <a:rPr lang="it-CH" dirty="0"/>
            <a:t> </a:t>
          </a:r>
          <a:r>
            <a:rPr lang="it-CH" dirty="0" err="1"/>
            <a:t>synthetisch</a:t>
          </a:r>
          <a:r>
            <a:rPr lang="it-CH" dirty="0"/>
            <a:t>)</a:t>
          </a:r>
        </a:p>
      </dgm:t>
    </dgm:pt>
    <dgm:pt modelId="{5903EE32-C5C2-48D4-B304-DF3D66509403}" type="parTrans" cxnId="{E68377CF-1BF4-4DDF-B77D-112C974F300E}">
      <dgm:prSet/>
      <dgm:spPr/>
      <dgm:t>
        <a:bodyPr/>
        <a:lstStyle/>
        <a:p>
          <a:endParaRPr lang="it-CH"/>
        </a:p>
      </dgm:t>
    </dgm:pt>
    <dgm:pt modelId="{2F9A58DE-07BE-468E-ADF7-4D90A19410CB}" type="sibTrans" cxnId="{E68377CF-1BF4-4DDF-B77D-112C974F300E}">
      <dgm:prSet/>
      <dgm:spPr/>
      <dgm:t>
        <a:bodyPr/>
        <a:lstStyle/>
        <a:p>
          <a:endParaRPr lang="it-CH"/>
        </a:p>
      </dgm:t>
    </dgm:pt>
    <dgm:pt modelId="{F87E3C3D-2AE1-4E59-89D4-76CEF115C88D}">
      <dgm:prSet/>
      <dgm:spPr>
        <a:solidFill>
          <a:srgbClr val="82CBD3"/>
        </a:solidFill>
      </dgm:spPr>
      <dgm:t>
        <a:bodyPr/>
        <a:lstStyle/>
        <a:p>
          <a:r>
            <a:rPr lang="it-IT" dirty="0" err="1"/>
            <a:t>Schwermetalle</a:t>
          </a:r>
          <a:r>
            <a:rPr lang="it-IT" dirty="0"/>
            <a:t>, </a:t>
          </a:r>
          <a:r>
            <a:rPr lang="it-IT" dirty="0" err="1"/>
            <a:t>feine</a:t>
          </a:r>
          <a:r>
            <a:rPr lang="it-IT" dirty="0"/>
            <a:t> </a:t>
          </a:r>
          <a:r>
            <a:rPr lang="it-IT" dirty="0" err="1"/>
            <a:t>Partikel</a:t>
          </a:r>
          <a:r>
            <a:rPr lang="it-IT" dirty="0"/>
            <a:t>,…</a:t>
          </a:r>
          <a:endParaRPr lang="it-CH" dirty="0"/>
        </a:p>
      </dgm:t>
    </dgm:pt>
    <dgm:pt modelId="{0AFBEA28-956B-498B-9484-04B4EDBC0C7E}" type="parTrans" cxnId="{513EE5F5-40DC-4C74-A770-07C99C89280F}">
      <dgm:prSet/>
      <dgm:spPr/>
      <dgm:t>
        <a:bodyPr/>
        <a:lstStyle/>
        <a:p>
          <a:endParaRPr lang="it-CH"/>
        </a:p>
      </dgm:t>
    </dgm:pt>
    <dgm:pt modelId="{ECC9B0F7-1E89-484C-B8FA-D2D65D511C89}" type="sibTrans" cxnId="{513EE5F5-40DC-4C74-A770-07C99C89280F}">
      <dgm:prSet/>
      <dgm:spPr/>
      <dgm:t>
        <a:bodyPr/>
        <a:lstStyle/>
        <a:p>
          <a:endParaRPr lang="it-CH"/>
        </a:p>
      </dgm:t>
    </dgm:pt>
    <dgm:pt modelId="{AAD2378F-8E03-4E14-94FB-AA3D3A32B44E}" type="pres">
      <dgm:prSet presAssocID="{CFAB9001-ACD5-41B2-B3FE-03EEDC335F77}" presName="linearFlow" presStyleCnt="0">
        <dgm:presLayoutVars>
          <dgm:dir/>
          <dgm:resizeHandles val="exact"/>
        </dgm:presLayoutVars>
      </dgm:prSet>
      <dgm:spPr/>
    </dgm:pt>
    <dgm:pt modelId="{D589FC3F-364F-4C14-8539-2C2424F4D3D3}" type="pres">
      <dgm:prSet presAssocID="{95D8B002-372B-4C32-B72C-205CB5B3B3D0}" presName="composite" presStyleCnt="0"/>
      <dgm:spPr/>
    </dgm:pt>
    <dgm:pt modelId="{B4F8327C-8991-4722-B88E-1FF67E06DA07}" type="pres">
      <dgm:prSet presAssocID="{95D8B002-372B-4C32-B72C-205CB5B3B3D0}" presName="imgShp" presStyleLbl="fgImgPlace1" presStyleIdx="0" presStyleCnt="4"/>
      <dgm:spPr>
        <a:solidFill>
          <a:srgbClr val="E8DC61"/>
        </a:solidFill>
      </dgm:spPr>
    </dgm:pt>
    <dgm:pt modelId="{4FFAB9C4-85BA-4B4E-8F21-FBDA8F621141}" type="pres">
      <dgm:prSet presAssocID="{95D8B002-372B-4C32-B72C-205CB5B3B3D0}" presName="txShp" presStyleLbl="node1" presStyleIdx="0" presStyleCnt="4">
        <dgm:presLayoutVars>
          <dgm:bulletEnabled val="1"/>
        </dgm:presLayoutVars>
      </dgm:prSet>
      <dgm:spPr/>
    </dgm:pt>
    <dgm:pt modelId="{2A369DBD-8032-4D3B-844F-59E2BE0A84F5}" type="pres">
      <dgm:prSet presAssocID="{307C1BCD-9C84-45E3-8F39-C144578711D9}" presName="spacing" presStyleCnt="0"/>
      <dgm:spPr/>
    </dgm:pt>
    <dgm:pt modelId="{999F540C-0739-4BC8-AC01-48D8C4C5259B}" type="pres">
      <dgm:prSet presAssocID="{938365FD-95FD-4C0F-95DD-3F11DB4E4603}" presName="composite" presStyleCnt="0"/>
      <dgm:spPr/>
    </dgm:pt>
    <dgm:pt modelId="{284F79D0-8178-4F18-BBDE-519708D4A087}" type="pres">
      <dgm:prSet presAssocID="{938365FD-95FD-4C0F-95DD-3F11DB4E4603}" presName="imgShp" presStyleLbl="fgImgPlace1" presStyleIdx="1" presStyleCnt="4"/>
      <dgm:spPr>
        <a:solidFill>
          <a:srgbClr val="E8DC61"/>
        </a:solidFill>
      </dgm:spPr>
    </dgm:pt>
    <dgm:pt modelId="{B9D59CC0-1F6F-49EC-B0BF-4C2DB2D91E3C}" type="pres">
      <dgm:prSet presAssocID="{938365FD-95FD-4C0F-95DD-3F11DB4E4603}" presName="txShp" presStyleLbl="node1" presStyleIdx="1" presStyleCnt="4">
        <dgm:presLayoutVars>
          <dgm:bulletEnabled val="1"/>
        </dgm:presLayoutVars>
      </dgm:prSet>
      <dgm:spPr/>
    </dgm:pt>
    <dgm:pt modelId="{BFA9146F-EF24-4957-B26C-2DDEDE5D50E6}" type="pres">
      <dgm:prSet presAssocID="{CDC06E6D-27F0-4E95-B0E8-3A85E296BFB9}" presName="spacing" presStyleCnt="0"/>
      <dgm:spPr/>
    </dgm:pt>
    <dgm:pt modelId="{739CEA86-A7DD-4316-99F6-E181D6E16906}" type="pres">
      <dgm:prSet presAssocID="{C1B49C18-04AF-4BDE-A946-1C75A67AE060}" presName="composite" presStyleCnt="0"/>
      <dgm:spPr/>
    </dgm:pt>
    <dgm:pt modelId="{4C94F4D6-88DE-4AF3-842A-6CAD912CC06F}" type="pres">
      <dgm:prSet presAssocID="{C1B49C18-04AF-4BDE-A946-1C75A67AE060}" presName="imgShp" presStyleLbl="fgImgPlace1" presStyleIdx="2" presStyleCnt="4"/>
      <dgm:spPr>
        <a:solidFill>
          <a:srgbClr val="E8DC61"/>
        </a:solidFill>
      </dgm:spPr>
    </dgm:pt>
    <dgm:pt modelId="{4694838C-037B-47E6-BEC5-3B8BDD7DFD9D}" type="pres">
      <dgm:prSet presAssocID="{C1B49C18-04AF-4BDE-A946-1C75A67AE060}" presName="txShp" presStyleLbl="node1" presStyleIdx="2" presStyleCnt="4">
        <dgm:presLayoutVars>
          <dgm:bulletEnabled val="1"/>
        </dgm:presLayoutVars>
      </dgm:prSet>
      <dgm:spPr/>
    </dgm:pt>
    <dgm:pt modelId="{4449BB72-F0FF-4E34-A9F0-C7C8A18E7DFE}" type="pres">
      <dgm:prSet presAssocID="{2F9A58DE-07BE-468E-ADF7-4D90A19410CB}" presName="spacing" presStyleCnt="0"/>
      <dgm:spPr/>
    </dgm:pt>
    <dgm:pt modelId="{F48661C8-596F-4D2E-B87B-A7D4EC2305BD}" type="pres">
      <dgm:prSet presAssocID="{F87E3C3D-2AE1-4E59-89D4-76CEF115C88D}" presName="composite" presStyleCnt="0"/>
      <dgm:spPr/>
    </dgm:pt>
    <dgm:pt modelId="{4E79E506-A9C2-40EE-9CB5-867437A45EE5}" type="pres">
      <dgm:prSet presAssocID="{F87E3C3D-2AE1-4E59-89D4-76CEF115C88D}" presName="imgShp" presStyleLbl="fgImgPlace1" presStyleIdx="3" presStyleCnt="4"/>
      <dgm:spPr>
        <a:solidFill>
          <a:srgbClr val="E8DC61"/>
        </a:solidFill>
      </dgm:spPr>
    </dgm:pt>
    <dgm:pt modelId="{519A3E46-CBC2-4BE5-BDEA-29A35B137AC0}" type="pres">
      <dgm:prSet presAssocID="{F87E3C3D-2AE1-4E59-89D4-76CEF115C88D}" presName="txShp" presStyleLbl="node1" presStyleIdx="3" presStyleCnt="4">
        <dgm:presLayoutVars>
          <dgm:bulletEnabled val="1"/>
        </dgm:presLayoutVars>
      </dgm:prSet>
      <dgm:spPr/>
    </dgm:pt>
  </dgm:ptLst>
  <dgm:cxnLst>
    <dgm:cxn modelId="{926D7001-C8A7-44AB-B83D-EADFA41D859A}" srcId="{CFAB9001-ACD5-41B2-B3FE-03EEDC335F77}" destId="{95D8B002-372B-4C32-B72C-205CB5B3B3D0}" srcOrd="0" destOrd="0" parTransId="{A473CBF3-AFFE-4227-898A-3EDF126B68AB}" sibTransId="{307C1BCD-9C84-45E3-8F39-C144578711D9}"/>
    <dgm:cxn modelId="{16302363-DE14-49EF-A638-1A8AA7AB10AB}" type="presOf" srcId="{95D8B002-372B-4C32-B72C-205CB5B3B3D0}" destId="{4FFAB9C4-85BA-4B4E-8F21-FBDA8F621141}" srcOrd="0" destOrd="0" presId="urn:microsoft.com/office/officeart/2005/8/layout/vList3"/>
    <dgm:cxn modelId="{FA53905A-9132-4BCA-A394-EBB05941983A}" srcId="{CFAB9001-ACD5-41B2-B3FE-03EEDC335F77}" destId="{938365FD-95FD-4C0F-95DD-3F11DB4E4603}" srcOrd="1" destOrd="0" parTransId="{278A6223-CB2D-4FFB-9A8E-39CAEE0B7D2E}" sibTransId="{CDC06E6D-27F0-4E95-B0E8-3A85E296BFB9}"/>
    <dgm:cxn modelId="{BA097EAE-74A9-43B8-B92E-EF9EFF27F09D}" type="presOf" srcId="{CFAB9001-ACD5-41B2-B3FE-03EEDC335F77}" destId="{AAD2378F-8E03-4E14-94FB-AA3D3A32B44E}" srcOrd="0" destOrd="0" presId="urn:microsoft.com/office/officeart/2005/8/layout/vList3"/>
    <dgm:cxn modelId="{91F16AB9-CCC1-4650-918E-243E35117B84}" type="presOf" srcId="{C1B49C18-04AF-4BDE-A946-1C75A67AE060}" destId="{4694838C-037B-47E6-BEC5-3B8BDD7DFD9D}" srcOrd="0" destOrd="0" presId="urn:microsoft.com/office/officeart/2005/8/layout/vList3"/>
    <dgm:cxn modelId="{E68377CF-1BF4-4DDF-B77D-112C974F300E}" srcId="{CFAB9001-ACD5-41B2-B3FE-03EEDC335F77}" destId="{C1B49C18-04AF-4BDE-A946-1C75A67AE060}" srcOrd="2" destOrd="0" parTransId="{5903EE32-C5C2-48D4-B304-DF3D66509403}" sibTransId="{2F9A58DE-07BE-468E-ADF7-4D90A19410CB}"/>
    <dgm:cxn modelId="{0EB52EE5-C86C-4614-BD68-EE890B1AA5B6}" type="presOf" srcId="{F87E3C3D-2AE1-4E59-89D4-76CEF115C88D}" destId="{519A3E46-CBC2-4BE5-BDEA-29A35B137AC0}" srcOrd="0" destOrd="0" presId="urn:microsoft.com/office/officeart/2005/8/layout/vList3"/>
    <dgm:cxn modelId="{513EE5F5-40DC-4C74-A770-07C99C89280F}" srcId="{CFAB9001-ACD5-41B2-B3FE-03EEDC335F77}" destId="{F87E3C3D-2AE1-4E59-89D4-76CEF115C88D}" srcOrd="3" destOrd="0" parTransId="{0AFBEA28-956B-498B-9484-04B4EDBC0C7E}" sibTransId="{ECC9B0F7-1E89-484C-B8FA-D2D65D511C89}"/>
    <dgm:cxn modelId="{EC8202F6-9575-4681-9E44-1BA2C3FB61A8}" type="presOf" srcId="{938365FD-95FD-4C0F-95DD-3F11DB4E4603}" destId="{B9D59CC0-1F6F-49EC-B0BF-4C2DB2D91E3C}" srcOrd="0" destOrd="0" presId="urn:microsoft.com/office/officeart/2005/8/layout/vList3"/>
    <dgm:cxn modelId="{41049E39-6CCD-4F42-9601-4C105540DF36}" type="presParOf" srcId="{AAD2378F-8E03-4E14-94FB-AA3D3A32B44E}" destId="{D589FC3F-364F-4C14-8539-2C2424F4D3D3}" srcOrd="0" destOrd="0" presId="urn:microsoft.com/office/officeart/2005/8/layout/vList3"/>
    <dgm:cxn modelId="{70127034-82BE-4028-A592-B2A7D5F4BE07}" type="presParOf" srcId="{D589FC3F-364F-4C14-8539-2C2424F4D3D3}" destId="{B4F8327C-8991-4722-B88E-1FF67E06DA07}" srcOrd="0" destOrd="0" presId="urn:microsoft.com/office/officeart/2005/8/layout/vList3"/>
    <dgm:cxn modelId="{A5CC5340-0645-4595-A3E2-69B124EECB17}" type="presParOf" srcId="{D589FC3F-364F-4C14-8539-2C2424F4D3D3}" destId="{4FFAB9C4-85BA-4B4E-8F21-FBDA8F621141}" srcOrd="1" destOrd="0" presId="urn:microsoft.com/office/officeart/2005/8/layout/vList3"/>
    <dgm:cxn modelId="{1043E663-926A-40C3-B824-676982DBC56C}" type="presParOf" srcId="{AAD2378F-8E03-4E14-94FB-AA3D3A32B44E}" destId="{2A369DBD-8032-4D3B-844F-59E2BE0A84F5}" srcOrd="1" destOrd="0" presId="urn:microsoft.com/office/officeart/2005/8/layout/vList3"/>
    <dgm:cxn modelId="{5567EC5F-2BF8-4DBA-AE51-AEDF1C4BA198}" type="presParOf" srcId="{AAD2378F-8E03-4E14-94FB-AA3D3A32B44E}" destId="{999F540C-0739-4BC8-AC01-48D8C4C5259B}" srcOrd="2" destOrd="0" presId="urn:microsoft.com/office/officeart/2005/8/layout/vList3"/>
    <dgm:cxn modelId="{F35A951F-FC46-4EA9-A7C3-7DF61D615CD1}" type="presParOf" srcId="{999F540C-0739-4BC8-AC01-48D8C4C5259B}" destId="{284F79D0-8178-4F18-BBDE-519708D4A087}" srcOrd="0" destOrd="0" presId="urn:microsoft.com/office/officeart/2005/8/layout/vList3"/>
    <dgm:cxn modelId="{E7560363-CA15-4737-AA6D-3A5A0344C48D}" type="presParOf" srcId="{999F540C-0739-4BC8-AC01-48D8C4C5259B}" destId="{B9D59CC0-1F6F-49EC-B0BF-4C2DB2D91E3C}" srcOrd="1" destOrd="0" presId="urn:microsoft.com/office/officeart/2005/8/layout/vList3"/>
    <dgm:cxn modelId="{1F0538A8-2FB9-44F6-885A-A5A0053994E7}" type="presParOf" srcId="{AAD2378F-8E03-4E14-94FB-AA3D3A32B44E}" destId="{BFA9146F-EF24-4957-B26C-2DDEDE5D50E6}" srcOrd="3" destOrd="0" presId="urn:microsoft.com/office/officeart/2005/8/layout/vList3"/>
    <dgm:cxn modelId="{A967D8E5-4DFC-491F-9DA7-AB29470FFC4A}" type="presParOf" srcId="{AAD2378F-8E03-4E14-94FB-AA3D3A32B44E}" destId="{739CEA86-A7DD-4316-99F6-E181D6E16906}" srcOrd="4" destOrd="0" presId="urn:microsoft.com/office/officeart/2005/8/layout/vList3"/>
    <dgm:cxn modelId="{56B24278-0370-4A9E-817F-F22B0CA72871}" type="presParOf" srcId="{739CEA86-A7DD-4316-99F6-E181D6E16906}" destId="{4C94F4D6-88DE-4AF3-842A-6CAD912CC06F}" srcOrd="0" destOrd="0" presId="urn:microsoft.com/office/officeart/2005/8/layout/vList3"/>
    <dgm:cxn modelId="{E8455D34-3E45-4863-BBF5-230DF67BC6B0}" type="presParOf" srcId="{739CEA86-A7DD-4316-99F6-E181D6E16906}" destId="{4694838C-037B-47E6-BEC5-3B8BDD7DFD9D}" srcOrd="1" destOrd="0" presId="urn:microsoft.com/office/officeart/2005/8/layout/vList3"/>
    <dgm:cxn modelId="{F8A7C974-1079-4F82-9184-21B3E3156B02}" type="presParOf" srcId="{AAD2378F-8E03-4E14-94FB-AA3D3A32B44E}" destId="{4449BB72-F0FF-4E34-A9F0-C7C8A18E7DFE}" srcOrd="5" destOrd="0" presId="urn:microsoft.com/office/officeart/2005/8/layout/vList3"/>
    <dgm:cxn modelId="{406BCAAD-74DA-491F-AD61-29A3B4618C7E}" type="presParOf" srcId="{AAD2378F-8E03-4E14-94FB-AA3D3A32B44E}" destId="{F48661C8-596F-4D2E-B87B-A7D4EC2305BD}" srcOrd="6" destOrd="0" presId="urn:microsoft.com/office/officeart/2005/8/layout/vList3"/>
    <dgm:cxn modelId="{F7C8844B-369A-4E08-A4F6-A7FD22D74B89}" type="presParOf" srcId="{F48661C8-596F-4D2E-B87B-A7D4EC2305BD}" destId="{4E79E506-A9C2-40EE-9CB5-867437A45EE5}" srcOrd="0" destOrd="0" presId="urn:microsoft.com/office/officeart/2005/8/layout/vList3"/>
    <dgm:cxn modelId="{9F3A44BE-D5AE-4543-BB0E-1C3B21BD2358}" type="presParOf" srcId="{F48661C8-596F-4D2E-B87B-A7D4EC2305BD}" destId="{519A3E46-CBC2-4BE5-BDEA-29A35B137AC0}"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BDA2CFF-B447-4FD3-BFA2-69F38062555F}" type="doc">
      <dgm:prSet loTypeId="urn:microsoft.com/office/officeart/2005/8/layout/cycle1" loCatId="cycle" qsTypeId="urn:microsoft.com/office/officeart/2005/8/quickstyle/simple2" qsCatId="simple" csTypeId="urn:microsoft.com/office/officeart/2005/8/colors/colorful5" csCatId="colorful" phldr="0"/>
      <dgm:spPr/>
      <dgm:t>
        <a:bodyPr/>
        <a:lstStyle/>
        <a:p>
          <a:endParaRPr lang="it-CH"/>
        </a:p>
      </dgm:t>
    </dgm:pt>
    <dgm:pt modelId="{CAF89FEE-84EA-46A3-95C7-E87CE0A827E9}">
      <dgm:prSet phldrT="[Testo]" phldr="1"/>
      <dgm:spPr/>
      <dgm:t>
        <a:bodyPr/>
        <a:lstStyle/>
        <a:p>
          <a:endParaRPr lang="it-CH"/>
        </a:p>
      </dgm:t>
    </dgm:pt>
    <dgm:pt modelId="{AF0594CE-4E13-441D-8C45-FADEA806B002}" type="parTrans" cxnId="{9200E35B-B05A-4FCB-BDA0-D95D8225223E}">
      <dgm:prSet/>
      <dgm:spPr/>
      <dgm:t>
        <a:bodyPr/>
        <a:lstStyle/>
        <a:p>
          <a:endParaRPr lang="it-CH"/>
        </a:p>
      </dgm:t>
    </dgm:pt>
    <dgm:pt modelId="{0535AD11-698D-4E1D-BA8B-D8D833420CF9}" type="sibTrans" cxnId="{9200E35B-B05A-4FCB-BDA0-D95D8225223E}">
      <dgm:prSet/>
      <dgm:spPr/>
      <dgm:t>
        <a:bodyPr/>
        <a:lstStyle/>
        <a:p>
          <a:endParaRPr lang="it-CH"/>
        </a:p>
      </dgm:t>
    </dgm:pt>
    <dgm:pt modelId="{C90992B6-BEE7-4F9A-A381-5C920FDA916B}">
      <dgm:prSet phldrT="[Testo]" phldr="1"/>
      <dgm:spPr/>
      <dgm:t>
        <a:bodyPr/>
        <a:lstStyle/>
        <a:p>
          <a:endParaRPr lang="it-CH"/>
        </a:p>
      </dgm:t>
    </dgm:pt>
    <dgm:pt modelId="{CDE921C9-ED89-4443-89B3-44C22ECFC31C}" type="parTrans" cxnId="{7159ACF3-8582-4540-92F6-56693B847E0A}">
      <dgm:prSet/>
      <dgm:spPr/>
      <dgm:t>
        <a:bodyPr/>
        <a:lstStyle/>
        <a:p>
          <a:endParaRPr lang="it-CH"/>
        </a:p>
      </dgm:t>
    </dgm:pt>
    <dgm:pt modelId="{EBF8A583-0E14-4009-859F-983A8583FB86}" type="sibTrans" cxnId="{7159ACF3-8582-4540-92F6-56693B847E0A}">
      <dgm:prSet/>
      <dgm:spPr/>
      <dgm:t>
        <a:bodyPr/>
        <a:lstStyle/>
        <a:p>
          <a:endParaRPr lang="it-CH"/>
        </a:p>
      </dgm:t>
    </dgm:pt>
    <dgm:pt modelId="{1AFA8DF8-58E0-4BC4-9EF7-C2CB2EF0D4A8}">
      <dgm:prSet phldrT="[Testo]" phldr="1"/>
      <dgm:spPr/>
      <dgm:t>
        <a:bodyPr/>
        <a:lstStyle/>
        <a:p>
          <a:endParaRPr lang="it-CH"/>
        </a:p>
      </dgm:t>
    </dgm:pt>
    <dgm:pt modelId="{5CD07EB5-6265-49DF-9845-9C3DC7B006A6}" type="sibTrans" cxnId="{0432DB04-4FF3-4FDB-BD0C-14405D8F30C4}">
      <dgm:prSet/>
      <dgm:spPr/>
      <dgm:t>
        <a:bodyPr/>
        <a:lstStyle/>
        <a:p>
          <a:endParaRPr lang="it-CH"/>
        </a:p>
      </dgm:t>
    </dgm:pt>
    <dgm:pt modelId="{589643A6-E171-4791-9DC7-C5B39CB4DD1B}" type="parTrans" cxnId="{0432DB04-4FF3-4FDB-BD0C-14405D8F30C4}">
      <dgm:prSet/>
      <dgm:spPr/>
      <dgm:t>
        <a:bodyPr/>
        <a:lstStyle/>
        <a:p>
          <a:endParaRPr lang="it-CH"/>
        </a:p>
      </dgm:t>
    </dgm:pt>
    <dgm:pt modelId="{3254AFB1-97D2-48B7-B704-3BB94DA4B9BD}">
      <dgm:prSet phldrT="[Testo]" phldr="1"/>
      <dgm:spPr/>
      <dgm:t>
        <a:bodyPr/>
        <a:lstStyle/>
        <a:p>
          <a:endParaRPr lang="it-CH" dirty="0"/>
        </a:p>
      </dgm:t>
    </dgm:pt>
    <dgm:pt modelId="{76C72F4E-CA53-4992-A650-3B93ECA0EA1B}" type="sibTrans" cxnId="{FB18BD20-5A6D-4188-9DDD-23F9EE6ACF2C}">
      <dgm:prSet/>
      <dgm:spPr/>
      <dgm:t>
        <a:bodyPr/>
        <a:lstStyle/>
        <a:p>
          <a:endParaRPr lang="it-CH"/>
        </a:p>
      </dgm:t>
    </dgm:pt>
    <dgm:pt modelId="{0ABBE845-81FC-4B0E-9869-11459FE4D9CB}" type="parTrans" cxnId="{FB18BD20-5A6D-4188-9DDD-23F9EE6ACF2C}">
      <dgm:prSet/>
      <dgm:spPr/>
      <dgm:t>
        <a:bodyPr/>
        <a:lstStyle/>
        <a:p>
          <a:endParaRPr lang="it-CH"/>
        </a:p>
      </dgm:t>
    </dgm:pt>
    <dgm:pt modelId="{6152CC01-48EF-442D-A184-42B72AA0E823}" type="pres">
      <dgm:prSet presAssocID="{2BDA2CFF-B447-4FD3-BFA2-69F38062555F}" presName="cycle" presStyleCnt="0">
        <dgm:presLayoutVars>
          <dgm:dir/>
          <dgm:resizeHandles val="exact"/>
        </dgm:presLayoutVars>
      </dgm:prSet>
      <dgm:spPr/>
    </dgm:pt>
    <dgm:pt modelId="{5DDD35C9-FDFF-4677-96E7-F32D9252998A}" type="pres">
      <dgm:prSet presAssocID="{1AFA8DF8-58E0-4BC4-9EF7-C2CB2EF0D4A8}" presName="dummy" presStyleCnt="0"/>
      <dgm:spPr/>
    </dgm:pt>
    <dgm:pt modelId="{25357A99-6FD6-4710-90B1-14F8C83521C5}" type="pres">
      <dgm:prSet presAssocID="{1AFA8DF8-58E0-4BC4-9EF7-C2CB2EF0D4A8}" presName="node" presStyleLbl="revTx" presStyleIdx="0" presStyleCnt="4">
        <dgm:presLayoutVars>
          <dgm:bulletEnabled val="1"/>
        </dgm:presLayoutVars>
      </dgm:prSet>
      <dgm:spPr/>
    </dgm:pt>
    <dgm:pt modelId="{E27F6451-8811-4714-8612-8C065D5DDD1A}" type="pres">
      <dgm:prSet presAssocID="{5CD07EB5-6265-49DF-9845-9C3DC7B006A6}" presName="sibTrans" presStyleLbl="node1" presStyleIdx="0" presStyleCnt="4" custLinFactNeighborX="2730" custLinFactNeighborY="-8859"/>
      <dgm:spPr/>
    </dgm:pt>
    <dgm:pt modelId="{56A65623-550A-4475-9136-45C084DF134F}" type="pres">
      <dgm:prSet presAssocID="{CAF89FEE-84EA-46A3-95C7-E87CE0A827E9}" presName="dummy" presStyleCnt="0"/>
      <dgm:spPr/>
    </dgm:pt>
    <dgm:pt modelId="{63CB2FEB-B596-414C-A9EE-3A1E56E7100D}" type="pres">
      <dgm:prSet presAssocID="{CAF89FEE-84EA-46A3-95C7-E87CE0A827E9}" presName="node" presStyleLbl="revTx" presStyleIdx="1" presStyleCnt="4">
        <dgm:presLayoutVars>
          <dgm:bulletEnabled val="1"/>
        </dgm:presLayoutVars>
      </dgm:prSet>
      <dgm:spPr/>
    </dgm:pt>
    <dgm:pt modelId="{099AE4CC-7D0B-4241-828D-3002D49BE8A8}" type="pres">
      <dgm:prSet presAssocID="{0535AD11-698D-4E1D-BA8B-D8D833420CF9}" presName="sibTrans" presStyleLbl="node1" presStyleIdx="1" presStyleCnt="4" custAng="159206" custLinFactNeighborX="3000" custLinFactNeighborY="-7351"/>
      <dgm:spPr/>
    </dgm:pt>
    <dgm:pt modelId="{70878353-3D31-40BA-AF96-3C33ADBF1B67}" type="pres">
      <dgm:prSet presAssocID="{C90992B6-BEE7-4F9A-A381-5C920FDA916B}" presName="dummy" presStyleCnt="0"/>
      <dgm:spPr/>
    </dgm:pt>
    <dgm:pt modelId="{724F34F5-7AF2-4195-95D1-1C1F0A1ECE37}" type="pres">
      <dgm:prSet presAssocID="{C90992B6-BEE7-4F9A-A381-5C920FDA916B}" presName="node" presStyleLbl="revTx" presStyleIdx="2" presStyleCnt="4">
        <dgm:presLayoutVars>
          <dgm:bulletEnabled val="1"/>
        </dgm:presLayoutVars>
      </dgm:prSet>
      <dgm:spPr/>
    </dgm:pt>
    <dgm:pt modelId="{4DE92BB4-FCA7-4147-8542-64B454006B68}" type="pres">
      <dgm:prSet presAssocID="{EBF8A583-0E14-4009-859F-983A8583FB86}" presName="sibTrans" presStyleLbl="node1" presStyleIdx="2" presStyleCnt="4" custLinFactNeighborX="2730" custLinFactNeighborY="-10002"/>
      <dgm:spPr/>
    </dgm:pt>
    <dgm:pt modelId="{8C3DAACF-3ECC-4290-956A-9C446765AD1B}" type="pres">
      <dgm:prSet presAssocID="{3254AFB1-97D2-48B7-B704-3BB94DA4B9BD}" presName="dummy" presStyleCnt="0"/>
      <dgm:spPr/>
    </dgm:pt>
    <dgm:pt modelId="{536DF452-2F04-47D2-978C-694D1372444C}" type="pres">
      <dgm:prSet presAssocID="{3254AFB1-97D2-48B7-B704-3BB94DA4B9BD}" presName="node" presStyleLbl="revTx" presStyleIdx="3" presStyleCnt="4">
        <dgm:presLayoutVars>
          <dgm:bulletEnabled val="1"/>
        </dgm:presLayoutVars>
      </dgm:prSet>
      <dgm:spPr/>
    </dgm:pt>
    <dgm:pt modelId="{E5A054DD-F126-4C5C-910C-83ABB8F3E0F0}" type="pres">
      <dgm:prSet presAssocID="{76C72F4E-CA53-4992-A650-3B93ECA0EA1B}" presName="sibTrans" presStyleLbl="node1" presStyleIdx="3" presStyleCnt="4" custLinFactNeighborX="0" custLinFactNeighborY="-3942"/>
      <dgm:spPr/>
    </dgm:pt>
  </dgm:ptLst>
  <dgm:cxnLst>
    <dgm:cxn modelId="{0432DB04-4FF3-4FDB-BD0C-14405D8F30C4}" srcId="{2BDA2CFF-B447-4FD3-BFA2-69F38062555F}" destId="{1AFA8DF8-58E0-4BC4-9EF7-C2CB2EF0D4A8}" srcOrd="0" destOrd="0" parTransId="{589643A6-E171-4791-9DC7-C5B39CB4DD1B}" sibTransId="{5CD07EB5-6265-49DF-9845-9C3DC7B006A6}"/>
    <dgm:cxn modelId="{FB18BD20-5A6D-4188-9DDD-23F9EE6ACF2C}" srcId="{2BDA2CFF-B447-4FD3-BFA2-69F38062555F}" destId="{3254AFB1-97D2-48B7-B704-3BB94DA4B9BD}" srcOrd="3" destOrd="0" parTransId="{0ABBE845-81FC-4B0E-9869-11459FE4D9CB}" sibTransId="{76C72F4E-CA53-4992-A650-3B93ECA0EA1B}"/>
    <dgm:cxn modelId="{5D88D725-1D3E-4503-88E6-2A39C28CF7ED}" type="presOf" srcId="{2BDA2CFF-B447-4FD3-BFA2-69F38062555F}" destId="{6152CC01-48EF-442D-A184-42B72AA0E823}" srcOrd="0" destOrd="0" presId="urn:microsoft.com/office/officeart/2005/8/layout/cycle1"/>
    <dgm:cxn modelId="{9200E35B-B05A-4FCB-BDA0-D95D8225223E}" srcId="{2BDA2CFF-B447-4FD3-BFA2-69F38062555F}" destId="{CAF89FEE-84EA-46A3-95C7-E87CE0A827E9}" srcOrd="1" destOrd="0" parTransId="{AF0594CE-4E13-441D-8C45-FADEA806B002}" sibTransId="{0535AD11-698D-4E1D-BA8B-D8D833420CF9}"/>
    <dgm:cxn modelId="{78D31D57-9EC7-4387-A2EB-8902AB5C139E}" type="presOf" srcId="{CAF89FEE-84EA-46A3-95C7-E87CE0A827E9}" destId="{63CB2FEB-B596-414C-A9EE-3A1E56E7100D}" srcOrd="0" destOrd="0" presId="urn:microsoft.com/office/officeart/2005/8/layout/cycle1"/>
    <dgm:cxn modelId="{EDAF647F-B14D-4FB4-B64A-2EB4C12247B9}" type="presOf" srcId="{76C72F4E-CA53-4992-A650-3B93ECA0EA1B}" destId="{E5A054DD-F126-4C5C-910C-83ABB8F3E0F0}" srcOrd="0" destOrd="0" presId="urn:microsoft.com/office/officeart/2005/8/layout/cycle1"/>
    <dgm:cxn modelId="{1E80FEB7-D55F-4C9E-88A2-25670D8E6F57}" type="presOf" srcId="{1AFA8DF8-58E0-4BC4-9EF7-C2CB2EF0D4A8}" destId="{25357A99-6FD6-4710-90B1-14F8C83521C5}" srcOrd="0" destOrd="0" presId="urn:microsoft.com/office/officeart/2005/8/layout/cycle1"/>
    <dgm:cxn modelId="{D94F77CC-8F22-4B56-9B41-49E9E5ED776C}" type="presOf" srcId="{0535AD11-698D-4E1D-BA8B-D8D833420CF9}" destId="{099AE4CC-7D0B-4241-828D-3002D49BE8A8}" srcOrd="0" destOrd="0" presId="urn:microsoft.com/office/officeart/2005/8/layout/cycle1"/>
    <dgm:cxn modelId="{AE5365DC-1B5E-4EEC-9DF0-E3343C83116C}" type="presOf" srcId="{5CD07EB5-6265-49DF-9845-9C3DC7B006A6}" destId="{E27F6451-8811-4714-8612-8C065D5DDD1A}" srcOrd="0" destOrd="0" presId="urn:microsoft.com/office/officeart/2005/8/layout/cycle1"/>
    <dgm:cxn modelId="{F9D084E8-0B33-469C-B139-0653F529F8BF}" type="presOf" srcId="{C90992B6-BEE7-4F9A-A381-5C920FDA916B}" destId="{724F34F5-7AF2-4195-95D1-1C1F0A1ECE37}" srcOrd="0" destOrd="0" presId="urn:microsoft.com/office/officeart/2005/8/layout/cycle1"/>
    <dgm:cxn modelId="{7159ACF3-8582-4540-92F6-56693B847E0A}" srcId="{2BDA2CFF-B447-4FD3-BFA2-69F38062555F}" destId="{C90992B6-BEE7-4F9A-A381-5C920FDA916B}" srcOrd="2" destOrd="0" parTransId="{CDE921C9-ED89-4443-89B3-44C22ECFC31C}" sibTransId="{EBF8A583-0E14-4009-859F-983A8583FB86}"/>
    <dgm:cxn modelId="{6DF552F5-79F9-40D7-8734-098C47908153}" type="presOf" srcId="{EBF8A583-0E14-4009-859F-983A8583FB86}" destId="{4DE92BB4-FCA7-4147-8542-64B454006B68}" srcOrd="0" destOrd="0" presId="urn:microsoft.com/office/officeart/2005/8/layout/cycle1"/>
    <dgm:cxn modelId="{878687FA-224D-41E0-B00B-F685D51834C0}" type="presOf" srcId="{3254AFB1-97D2-48B7-B704-3BB94DA4B9BD}" destId="{536DF452-2F04-47D2-978C-694D1372444C}" srcOrd="0" destOrd="0" presId="urn:microsoft.com/office/officeart/2005/8/layout/cycle1"/>
    <dgm:cxn modelId="{1F7E00E9-F772-4521-BB5B-4B8BD8B6F6AE}" type="presParOf" srcId="{6152CC01-48EF-442D-A184-42B72AA0E823}" destId="{5DDD35C9-FDFF-4677-96E7-F32D9252998A}" srcOrd="0" destOrd="0" presId="urn:microsoft.com/office/officeart/2005/8/layout/cycle1"/>
    <dgm:cxn modelId="{453BC364-A646-4B47-9943-8A974FFA4EE1}" type="presParOf" srcId="{6152CC01-48EF-442D-A184-42B72AA0E823}" destId="{25357A99-6FD6-4710-90B1-14F8C83521C5}" srcOrd="1" destOrd="0" presId="urn:microsoft.com/office/officeart/2005/8/layout/cycle1"/>
    <dgm:cxn modelId="{B7302599-F9BD-4BC9-B434-B7592764B8E7}" type="presParOf" srcId="{6152CC01-48EF-442D-A184-42B72AA0E823}" destId="{E27F6451-8811-4714-8612-8C065D5DDD1A}" srcOrd="2" destOrd="0" presId="urn:microsoft.com/office/officeart/2005/8/layout/cycle1"/>
    <dgm:cxn modelId="{0028E67D-3ECF-40D0-BA44-6BD44E6C9DD1}" type="presParOf" srcId="{6152CC01-48EF-442D-A184-42B72AA0E823}" destId="{56A65623-550A-4475-9136-45C084DF134F}" srcOrd="3" destOrd="0" presId="urn:microsoft.com/office/officeart/2005/8/layout/cycle1"/>
    <dgm:cxn modelId="{637E1889-675B-48B6-B308-79270281B764}" type="presParOf" srcId="{6152CC01-48EF-442D-A184-42B72AA0E823}" destId="{63CB2FEB-B596-414C-A9EE-3A1E56E7100D}" srcOrd="4" destOrd="0" presId="urn:microsoft.com/office/officeart/2005/8/layout/cycle1"/>
    <dgm:cxn modelId="{1393E112-5280-4502-9781-0F2751AA94FE}" type="presParOf" srcId="{6152CC01-48EF-442D-A184-42B72AA0E823}" destId="{099AE4CC-7D0B-4241-828D-3002D49BE8A8}" srcOrd="5" destOrd="0" presId="urn:microsoft.com/office/officeart/2005/8/layout/cycle1"/>
    <dgm:cxn modelId="{4972D835-D64B-436F-A706-6151D19945EF}" type="presParOf" srcId="{6152CC01-48EF-442D-A184-42B72AA0E823}" destId="{70878353-3D31-40BA-AF96-3C33ADBF1B67}" srcOrd="6" destOrd="0" presId="urn:microsoft.com/office/officeart/2005/8/layout/cycle1"/>
    <dgm:cxn modelId="{7BFDD79F-CD26-4A31-919F-15BA45BFF560}" type="presParOf" srcId="{6152CC01-48EF-442D-A184-42B72AA0E823}" destId="{724F34F5-7AF2-4195-95D1-1C1F0A1ECE37}" srcOrd="7" destOrd="0" presId="urn:microsoft.com/office/officeart/2005/8/layout/cycle1"/>
    <dgm:cxn modelId="{50A4689E-A316-4386-B892-0817B313D3DC}" type="presParOf" srcId="{6152CC01-48EF-442D-A184-42B72AA0E823}" destId="{4DE92BB4-FCA7-4147-8542-64B454006B68}" srcOrd="8" destOrd="0" presId="urn:microsoft.com/office/officeart/2005/8/layout/cycle1"/>
    <dgm:cxn modelId="{E7A35FB9-2496-4D61-A8C0-54D8F79BD06E}" type="presParOf" srcId="{6152CC01-48EF-442D-A184-42B72AA0E823}" destId="{8C3DAACF-3ECC-4290-956A-9C446765AD1B}" srcOrd="9" destOrd="0" presId="urn:microsoft.com/office/officeart/2005/8/layout/cycle1"/>
    <dgm:cxn modelId="{0B98A9E9-4C5A-40AE-AF2D-3DA0BAF5073F}" type="presParOf" srcId="{6152CC01-48EF-442D-A184-42B72AA0E823}" destId="{536DF452-2F04-47D2-978C-694D1372444C}" srcOrd="10" destOrd="0" presId="urn:microsoft.com/office/officeart/2005/8/layout/cycle1"/>
    <dgm:cxn modelId="{8A09EAE8-E385-49FB-BEB8-43053C173A37}" type="presParOf" srcId="{6152CC01-48EF-442D-A184-42B72AA0E823}" destId="{E5A054DD-F126-4C5C-910C-83ABB8F3E0F0}" srcOrd="11"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AB9C4-85BA-4B4E-8F21-FBDA8F621141}">
      <dsp:nvSpPr>
        <dsp:cNvPr id="0" name=""/>
        <dsp:cNvSpPr/>
      </dsp:nvSpPr>
      <dsp:spPr>
        <a:xfrm>
          <a:off x="328505" y="538"/>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7150" rIns="354234" bIns="57150" numCol="1" spcCol="1270" anchor="ctr" anchorCtr="0">
          <a:noAutofit/>
        </a:bodyPr>
        <a:lstStyle/>
        <a:p>
          <a:pPr marL="0" lvl="0" indent="0" algn="ctr" defTabSz="666750">
            <a:lnSpc>
              <a:spcPct val="90000"/>
            </a:lnSpc>
            <a:spcBef>
              <a:spcPct val="0"/>
            </a:spcBef>
            <a:spcAft>
              <a:spcPct val="35000"/>
            </a:spcAft>
            <a:buNone/>
          </a:pPr>
          <a:r>
            <a:rPr lang="it-CH" sz="1500" kern="1200" dirty="0" err="1"/>
            <a:t>Erhitzt</a:t>
          </a:r>
          <a:r>
            <a:rPr lang="it-CH" sz="1500" kern="1200" dirty="0"/>
            <a:t> Tabak</a:t>
          </a:r>
        </a:p>
      </dsp:txBody>
      <dsp:txXfrm>
        <a:off x="328505" y="538"/>
        <a:ext cx="1900699" cy="803301"/>
      </dsp:txXfrm>
    </dsp:sp>
    <dsp:sp modelId="{B4F8327C-8991-4722-B88E-1FF67E06DA07}">
      <dsp:nvSpPr>
        <dsp:cNvPr id="0" name=""/>
        <dsp:cNvSpPr/>
      </dsp:nvSpPr>
      <dsp:spPr>
        <a:xfrm>
          <a:off x="2028379" y="538"/>
          <a:ext cx="803301" cy="803301"/>
        </a:xfrm>
        <a:prstGeom prst="ellipse">
          <a:avLst/>
        </a:prstGeom>
        <a:solidFill>
          <a:srgbClr val="9FD2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BCA193-A49B-48CA-BD12-A82B045AD4D6}">
      <dsp:nvSpPr>
        <dsp:cNvPr id="0" name=""/>
        <dsp:cNvSpPr/>
      </dsp:nvSpPr>
      <dsp:spPr>
        <a:xfrm>
          <a:off x="328505" y="1043632"/>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7150" rIns="354234" bIns="57150" numCol="1" spcCol="1270" anchor="ctr" anchorCtr="0">
          <a:noAutofit/>
        </a:bodyPr>
        <a:lstStyle/>
        <a:p>
          <a:pPr marL="0" lvl="0" indent="0" algn="ctr" defTabSz="666750">
            <a:lnSpc>
              <a:spcPct val="90000"/>
            </a:lnSpc>
            <a:spcBef>
              <a:spcPct val="0"/>
            </a:spcBef>
            <a:spcAft>
              <a:spcPct val="35000"/>
            </a:spcAft>
            <a:buNone/>
          </a:pPr>
          <a:r>
            <a:rPr lang="it-IT" sz="1500" kern="1200" dirty="0" err="1"/>
            <a:t>Verwendet</a:t>
          </a:r>
          <a:r>
            <a:rPr lang="it-IT" sz="1500" kern="1200" dirty="0"/>
            <a:t> </a:t>
          </a:r>
          <a:r>
            <a:rPr lang="it-IT" sz="1500" kern="1200" dirty="0" err="1"/>
            <a:t>echten</a:t>
          </a:r>
          <a:r>
            <a:rPr lang="it-IT" sz="1500" kern="1200" dirty="0"/>
            <a:t> Tabak</a:t>
          </a:r>
          <a:endParaRPr lang="it-CH" sz="1500" kern="1200" dirty="0"/>
        </a:p>
      </dsp:txBody>
      <dsp:txXfrm>
        <a:off x="328505" y="1043632"/>
        <a:ext cx="1900699" cy="803301"/>
      </dsp:txXfrm>
    </dsp:sp>
    <dsp:sp modelId="{D334FDBB-717A-45D7-BF10-C515CB1CE399}">
      <dsp:nvSpPr>
        <dsp:cNvPr id="0" name=""/>
        <dsp:cNvSpPr/>
      </dsp:nvSpPr>
      <dsp:spPr>
        <a:xfrm>
          <a:off x="2028379" y="1043632"/>
          <a:ext cx="803301" cy="803301"/>
        </a:xfrm>
        <a:prstGeom prst="ellipse">
          <a:avLst/>
        </a:prstGeom>
        <a:solidFill>
          <a:srgbClr val="9FD2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4838C-037B-47E6-BEC5-3B8BDD7DFD9D}">
      <dsp:nvSpPr>
        <dsp:cNvPr id="0" name=""/>
        <dsp:cNvSpPr/>
      </dsp:nvSpPr>
      <dsp:spPr>
        <a:xfrm>
          <a:off x="328505" y="2086725"/>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7150" rIns="354234" bIns="57150" numCol="1" spcCol="1270" anchor="ctr" anchorCtr="0">
          <a:noAutofit/>
        </a:bodyPr>
        <a:lstStyle/>
        <a:p>
          <a:pPr marL="0" lvl="0" indent="0" algn="ctr" defTabSz="666750">
            <a:lnSpc>
              <a:spcPct val="90000"/>
            </a:lnSpc>
            <a:spcBef>
              <a:spcPct val="0"/>
            </a:spcBef>
            <a:spcAft>
              <a:spcPct val="35000"/>
            </a:spcAft>
            <a:buNone/>
          </a:pPr>
          <a:r>
            <a:rPr lang="fr-CH" sz="1500" kern="1200" dirty="0" err="1"/>
            <a:t>Natürlich</a:t>
          </a:r>
          <a:r>
            <a:rPr lang="fr-CH" sz="1500" kern="1200" dirty="0"/>
            <a:t> </a:t>
          </a:r>
          <a:r>
            <a:rPr lang="fr-CH" sz="1500" kern="1200" dirty="0" err="1"/>
            <a:t>vorkommendes</a:t>
          </a:r>
          <a:r>
            <a:rPr lang="fr-CH" sz="1500" kern="1200" dirty="0"/>
            <a:t> </a:t>
          </a:r>
          <a:r>
            <a:rPr lang="fr-CH" sz="1500" kern="1200" dirty="0" err="1"/>
            <a:t>Nikotin</a:t>
          </a:r>
          <a:r>
            <a:rPr lang="fr-CH" sz="1500" kern="1200" dirty="0"/>
            <a:t> </a:t>
          </a:r>
          <a:r>
            <a:rPr lang="fr-CH" sz="1500" kern="1200" dirty="0" err="1"/>
            <a:t>im</a:t>
          </a:r>
          <a:r>
            <a:rPr lang="fr-CH" sz="1500" kern="1200" dirty="0"/>
            <a:t> </a:t>
          </a:r>
          <a:r>
            <a:rPr lang="fr-CH" sz="1500" kern="1200" dirty="0" err="1"/>
            <a:t>Tabak</a:t>
          </a:r>
          <a:endParaRPr lang="it-CH" sz="1500" kern="1200" dirty="0"/>
        </a:p>
      </dsp:txBody>
      <dsp:txXfrm>
        <a:off x="328505" y="2086725"/>
        <a:ext cx="1900699" cy="803301"/>
      </dsp:txXfrm>
    </dsp:sp>
    <dsp:sp modelId="{4C94F4D6-88DE-4AF3-842A-6CAD912CC06F}">
      <dsp:nvSpPr>
        <dsp:cNvPr id="0" name=""/>
        <dsp:cNvSpPr/>
      </dsp:nvSpPr>
      <dsp:spPr>
        <a:xfrm>
          <a:off x="2028379" y="2086725"/>
          <a:ext cx="803301" cy="803301"/>
        </a:xfrm>
        <a:prstGeom prst="ellipse">
          <a:avLst/>
        </a:prstGeom>
        <a:solidFill>
          <a:srgbClr val="9FD2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9A3E46-CBC2-4BE5-BDEA-29A35B137AC0}">
      <dsp:nvSpPr>
        <dsp:cNvPr id="0" name=""/>
        <dsp:cNvSpPr/>
      </dsp:nvSpPr>
      <dsp:spPr>
        <a:xfrm>
          <a:off x="328505" y="3129818"/>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7150" rIns="354234" bIns="57150" numCol="1" spcCol="1270" anchor="ctr" anchorCtr="0">
          <a:noAutofit/>
        </a:bodyPr>
        <a:lstStyle/>
        <a:p>
          <a:pPr marL="0" lvl="0" indent="0" algn="ctr" defTabSz="666750">
            <a:lnSpc>
              <a:spcPct val="90000"/>
            </a:lnSpc>
            <a:spcBef>
              <a:spcPct val="0"/>
            </a:spcBef>
            <a:spcAft>
              <a:spcPct val="35000"/>
            </a:spcAft>
            <a:buNone/>
          </a:pPr>
          <a:r>
            <a:rPr lang="it-CH" sz="1500" kern="1200" dirty="0" err="1"/>
            <a:t>Pyrolyse</a:t>
          </a:r>
          <a:endParaRPr lang="it-CH" sz="1500" kern="1200" dirty="0"/>
        </a:p>
      </dsp:txBody>
      <dsp:txXfrm>
        <a:off x="328505" y="3129818"/>
        <a:ext cx="1900699" cy="803301"/>
      </dsp:txXfrm>
    </dsp:sp>
    <dsp:sp modelId="{4E79E506-A9C2-40EE-9CB5-867437A45EE5}">
      <dsp:nvSpPr>
        <dsp:cNvPr id="0" name=""/>
        <dsp:cNvSpPr/>
      </dsp:nvSpPr>
      <dsp:spPr>
        <a:xfrm>
          <a:off x="2028379" y="3129818"/>
          <a:ext cx="803301" cy="803301"/>
        </a:xfrm>
        <a:prstGeom prst="ellipse">
          <a:avLst/>
        </a:prstGeom>
        <a:solidFill>
          <a:srgbClr val="9FD2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AB9C4-85BA-4B4E-8F21-FBDA8F621141}">
      <dsp:nvSpPr>
        <dsp:cNvPr id="0" name=""/>
        <dsp:cNvSpPr/>
      </dsp:nvSpPr>
      <dsp:spPr>
        <a:xfrm rot="10800000">
          <a:off x="730156" y="538"/>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234" tIns="53340" rIns="99568" bIns="53340" numCol="1" spcCol="1270" anchor="ctr" anchorCtr="0">
          <a:noAutofit/>
        </a:bodyPr>
        <a:lstStyle/>
        <a:p>
          <a:pPr marL="0" lvl="0" indent="0" algn="ctr" defTabSz="622300">
            <a:lnSpc>
              <a:spcPct val="90000"/>
            </a:lnSpc>
            <a:spcBef>
              <a:spcPct val="0"/>
            </a:spcBef>
            <a:spcAft>
              <a:spcPct val="35000"/>
            </a:spcAft>
            <a:buNone/>
          </a:pPr>
          <a:r>
            <a:rPr lang="it-IT" sz="1400" kern="1200" dirty="0" err="1"/>
            <a:t>Verdampft</a:t>
          </a:r>
          <a:r>
            <a:rPr lang="it-IT" sz="1400" kern="1200" dirty="0"/>
            <a:t> </a:t>
          </a:r>
          <a:r>
            <a:rPr lang="it-IT" sz="1400" kern="1200" dirty="0" err="1"/>
            <a:t>eine</a:t>
          </a:r>
          <a:r>
            <a:rPr lang="it-IT" sz="1400" kern="1200" dirty="0"/>
            <a:t> </a:t>
          </a:r>
          <a:r>
            <a:rPr lang="it-IT" sz="1400" kern="1200" dirty="0" err="1"/>
            <a:t>aromatisierte</a:t>
          </a:r>
          <a:r>
            <a:rPr lang="it-IT" sz="1400" kern="1200" dirty="0"/>
            <a:t> </a:t>
          </a:r>
          <a:r>
            <a:rPr lang="it-IT" sz="1400" kern="1200" dirty="0" err="1"/>
            <a:t>Flüssigkeit</a:t>
          </a:r>
          <a:endParaRPr lang="it-CH" sz="1400" kern="1200" dirty="0"/>
        </a:p>
      </dsp:txBody>
      <dsp:txXfrm rot="10800000">
        <a:off x="930981" y="538"/>
        <a:ext cx="1900699" cy="803301"/>
      </dsp:txXfrm>
    </dsp:sp>
    <dsp:sp modelId="{B4F8327C-8991-4722-B88E-1FF67E06DA07}">
      <dsp:nvSpPr>
        <dsp:cNvPr id="0" name=""/>
        <dsp:cNvSpPr/>
      </dsp:nvSpPr>
      <dsp:spPr>
        <a:xfrm>
          <a:off x="328505" y="538"/>
          <a:ext cx="803301" cy="803301"/>
        </a:xfrm>
        <a:prstGeom prst="ellipse">
          <a:avLst/>
        </a:prstGeom>
        <a:solidFill>
          <a:srgbClr val="E8DC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D59CC0-1F6F-49EC-B0BF-4C2DB2D91E3C}">
      <dsp:nvSpPr>
        <dsp:cNvPr id="0" name=""/>
        <dsp:cNvSpPr/>
      </dsp:nvSpPr>
      <dsp:spPr>
        <a:xfrm rot="10800000">
          <a:off x="730156" y="1043632"/>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234" tIns="53340" rIns="99568" bIns="53340" numCol="1" spcCol="1270" anchor="ctr" anchorCtr="0">
          <a:noAutofit/>
        </a:bodyPr>
        <a:lstStyle/>
        <a:p>
          <a:pPr marL="0" lvl="0" indent="0" algn="ctr" defTabSz="622300">
            <a:lnSpc>
              <a:spcPct val="90000"/>
            </a:lnSpc>
            <a:spcBef>
              <a:spcPct val="0"/>
            </a:spcBef>
            <a:spcAft>
              <a:spcPct val="35000"/>
            </a:spcAft>
            <a:buNone/>
          </a:pPr>
          <a:r>
            <a:rPr lang="it-IT" sz="1400" kern="1200" dirty="0" err="1"/>
            <a:t>Ohne</a:t>
          </a:r>
          <a:r>
            <a:rPr lang="it-IT" sz="1400" kern="1200" dirty="0"/>
            <a:t> </a:t>
          </a:r>
          <a:r>
            <a:rPr lang="it-IT" sz="1400" kern="1200" dirty="0" err="1"/>
            <a:t>Tabak</a:t>
          </a:r>
          <a:endParaRPr lang="it-CH" sz="1400" kern="1200" dirty="0"/>
        </a:p>
      </dsp:txBody>
      <dsp:txXfrm rot="10800000">
        <a:off x="930981" y="1043632"/>
        <a:ext cx="1900699" cy="803301"/>
      </dsp:txXfrm>
    </dsp:sp>
    <dsp:sp modelId="{284F79D0-8178-4F18-BBDE-519708D4A087}">
      <dsp:nvSpPr>
        <dsp:cNvPr id="0" name=""/>
        <dsp:cNvSpPr/>
      </dsp:nvSpPr>
      <dsp:spPr>
        <a:xfrm>
          <a:off x="328505" y="1043632"/>
          <a:ext cx="803301" cy="803301"/>
        </a:xfrm>
        <a:prstGeom prst="ellipse">
          <a:avLst/>
        </a:prstGeom>
        <a:solidFill>
          <a:srgbClr val="E8DC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4838C-037B-47E6-BEC5-3B8BDD7DFD9D}">
      <dsp:nvSpPr>
        <dsp:cNvPr id="0" name=""/>
        <dsp:cNvSpPr/>
      </dsp:nvSpPr>
      <dsp:spPr>
        <a:xfrm rot="10800000">
          <a:off x="730156" y="2086725"/>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234" tIns="53340" rIns="99568" bIns="53340" numCol="1" spcCol="1270" anchor="ctr" anchorCtr="0">
          <a:noAutofit/>
        </a:bodyPr>
        <a:lstStyle/>
        <a:p>
          <a:pPr marL="0" lvl="0" indent="0" algn="ctr" defTabSz="622300">
            <a:lnSpc>
              <a:spcPct val="90000"/>
            </a:lnSpc>
            <a:spcBef>
              <a:spcPct val="0"/>
            </a:spcBef>
            <a:spcAft>
              <a:spcPct val="35000"/>
            </a:spcAft>
            <a:buNone/>
          </a:pPr>
          <a:r>
            <a:rPr lang="it-CH" sz="1400" kern="1200" dirty="0" err="1"/>
            <a:t>Mit</a:t>
          </a:r>
          <a:r>
            <a:rPr lang="it-CH" sz="1400" kern="1200" dirty="0"/>
            <a:t> </a:t>
          </a:r>
          <a:r>
            <a:rPr lang="it-CH" sz="1400" kern="1200" dirty="0" err="1"/>
            <a:t>oder</a:t>
          </a:r>
          <a:r>
            <a:rPr lang="it-CH" sz="1400" kern="1200" dirty="0"/>
            <a:t> </a:t>
          </a:r>
          <a:r>
            <a:rPr lang="it-CH" sz="1400" kern="1200" dirty="0" err="1"/>
            <a:t>manchmal</a:t>
          </a:r>
          <a:r>
            <a:rPr lang="it-CH" sz="1400" kern="1200" dirty="0"/>
            <a:t> </a:t>
          </a:r>
          <a:r>
            <a:rPr lang="it-CH" sz="1400" kern="1200" dirty="0" err="1"/>
            <a:t>ohne</a:t>
          </a:r>
          <a:r>
            <a:rPr lang="it-CH" sz="1400" kern="1200" dirty="0"/>
            <a:t> </a:t>
          </a:r>
          <a:r>
            <a:rPr lang="it-CH" sz="1400" kern="1200" dirty="0" err="1"/>
            <a:t>Nikotin</a:t>
          </a:r>
          <a:r>
            <a:rPr lang="it-CH" sz="1400" kern="1200" dirty="0"/>
            <a:t> (</a:t>
          </a:r>
          <a:r>
            <a:rPr lang="it-CH" sz="1400" kern="1200" dirty="0" err="1"/>
            <a:t>Salze</a:t>
          </a:r>
          <a:r>
            <a:rPr lang="it-CH" sz="1400" kern="1200" dirty="0"/>
            <a:t> </a:t>
          </a:r>
          <a:r>
            <a:rPr lang="it-CH" sz="1400" kern="1200" dirty="0" err="1"/>
            <a:t>oder</a:t>
          </a:r>
          <a:r>
            <a:rPr lang="it-CH" sz="1400" kern="1200" dirty="0"/>
            <a:t> </a:t>
          </a:r>
          <a:r>
            <a:rPr lang="it-CH" sz="1400" kern="1200" dirty="0" err="1"/>
            <a:t>synthetisch</a:t>
          </a:r>
          <a:r>
            <a:rPr lang="it-CH" sz="1400" kern="1200" dirty="0"/>
            <a:t>)</a:t>
          </a:r>
        </a:p>
      </dsp:txBody>
      <dsp:txXfrm rot="10800000">
        <a:off x="930981" y="2086725"/>
        <a:ext cx="1900699" cy="803301"/>
      </dsp:txXfrm>
    </dsp:sp>
    <dsp:sp modelId="{4C94F4D6-88DE-4AF3-842A-6CAD912CC06F}">
      <dsp:nvSpPr>
        <dsp:cNvPr id="0" name=""/>
        <dsp:cNvSpPr/>
      </dsp:nvSpPr>
      <dsp:spPr>
        <a:xfrm>
          <a:off x="328505" y="2086725"/>
          <a:ext cx="803301" cy="803301"/>
        </a:xfrm>
        <a:prstGeom prst="ellipse">
          <a:avLst/>
        </a:prstGeom>
        <a:solidFill>
          <a:srgbClr val="E8DC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9A3E46-CBC2-4BE5-BDEA-29A35B137AC0}">
      <dsp:nvSpPr>
        <dsp:cNvPr id="0" name=""/>
        <dsp:cNvSpPr/>
      </dsp:nvSpPr>
      <dsp:spPr>
        <a:xfrm rot="10800000">
          <a:off x="730156" y="3129818"/>
          <a:ext cx="2101524" cy="803301"/>
        </a:xfrm>
        <a:prstGeom prst="homePlate">
          <a:avLst/>
        </a:prstGeom>
        <a:solidFill>
          <a:srgbClr val="82CB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234" tIns="53340" rIns="99568" bIns="53340" numCol="1" spcCol="1270" anchor="ctr" anchorCtr="0">
          <a:noAutofit/>
        </a:bodyPr>
        <a:lstStyle/>
        <a:p>
          <a:pPr marL="0" lvl="0" indent="0" algn="ctr" defTabSz="622300">
            <a:lnSpc>
              <a:spcPct val="90000"/>
            </a:lnSpc>
            <a:spcBef>
              <a:spcPct val="0"/>
            </a:spcBef>
            <a:spcAft>
              <a:spcPct val="35000"/>
            </a:spcAft>
            <a:buNone/>
          </a:pPr>
          <a:r>
            <a:rPr lang="it-IT" sz="1400" kern="1200" dirty="0" err="1"/>
            <a:t>Schwermetalle</a:t>
          </a:r>
          <a:r>
            <a:rPr lang="it-IT" sz="1400" kern="1200" dirty="0"/>
            <a:t>, </a:t>
          </a:r>
          <a:r>
            <a:rPr lang="it-IT" sz="1400" kern="1200" dirty="0" err="1"/>
            <a:t>feine</a:t>
          </a:r>
          <a:r>
            <a:rPr lang="it-IT" sz="1400" kern="1200" dirty="0"/>
            <a:t> </a:t>
          </a:r>
          <a:r>
            <a:rPr lang="it-IT" sz="1400" kern="1200" dirty="0" err="1"/>
            <a:t>Partikel</a:t>
          </a:r>
          <a:r>
            <a:rPr lang="it-IT" sz="1400" kern="1200" dirty="0"/>
            <a:t>,…</a:t>
          </a:r>
          <a:endParaRPr lang="it-CH" sz="1400" kern="1200" dirty="0"/>
        </a:p>
      </dsp:txBody>
      <dsp:txXfrm rot="10800000">
        <a:off x="930981" y="3129818"/>
        <a:ext cx="1900699" cy="803301"/>
      </dsp:txXfrm>
    </dsp:sp>
    <dsp:sp modelId="{4E79E506-A9C2-40EE-9CB5-867437A45EE5}">
      <dsp:nvSpPr>
        <dsp:cNvPr id="0" name=""/>
        <dsp:cNvSpPr/>
      </dsp:nvSpPr>
      <dsp:spPr>
        <a:xfrm>
          <a:off x="328505" y="3129818"/>
          <a:ext cx="803301" cy="803301"/>
        </a:xfrm>
        <a:prstGeom prst="ellipse">
          <a:avLst/>
        </a:prstGeom>
        <a:solidFill>
          <a:srgbClr val="E8DC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57A99-6FD6-4710-90B1-14F8C83521C5}">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it-CH" sz="5100" kern="1200"/>
        </a:p>
      </dsp:txBody>
      <dsp:txXfrm>
        <a:off x="4735144" y="121283"/>
        <a:ext cx="1916906" cy="1916906"/>
      </dsp:txXfrm>
    </dsp:sp>
    <dsp:sp modelId="{E27F6451-8811-4714-8612-8C065D5DDD1A}">
      <dsp:nvSpPr>
        <dsp:cNvPr id="0" name=""/>
        <dsp:cNvSpPr/>
      </dsp:nvSpPr>
      <dsp:spPr>
        <a:xfrm>
          <a:off x="1502396" y="-480288"/>
          <a:ext cx="5419090" cy="5419090"/>
        </a:xfrm>
        <a:prstGeom prst="circularArrow">
          <a:avLst>
            <a:gd name="adj1" fmla="val 6898"/>
            <a:gd name="adj2" fmla="val 465012"/>
            <a:gd name="adj3" fmla="val 550847"/>
            <a:gd name="adj4" fmla="val 20584141"/>
            <a:gd name="adj5" fmla="val 8047"/>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3CB2FEB-B596-414C-A9EE-3A1E56E7100D}">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it-CH" sz="5100" kern="1200"/>
        </a:p>
      </dsp:txBody>
      <dsp:txXfrm>
        <a:off x="4735144" y="3380477"/>
        <a:ext cx="1916906" cy="1916906"/>
      </dsp:txXfrm>
    </dsp:sp>
    <dsp:sp modelId="{099AE4CC-7D0B-4241-828D-3002D49BE8A8}">
      <dsp:nvSpPr>
        <dsp:cNvPr id="0" name=""/>
        <dsp:cNvSpPr/>
      </dsp:nvSpPr>
      <dsp:spPr>
        <a:xfrm rot="159206">
          <a:off x="1517027" y="-398568"/>
          <a:ext cx="5419090" cy="5419090"/>
        </a:xfrm>
        <a:prstGeom prst="circularArrow">
          <a:avLst>
            <a:gd name="adj1" fmla="val 6898"/>
            <a:gd name="adj2" fmla="val 465012"/>
            <a:gd name="adj3" fmla="val 5950847"/>
            <a:gd name="adj4" fmla="val 4384141"/>
            <a:gd name="adj5" fmla="val 8047"/>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4F34F5-7AF2-4195-95D1-1C1F0A1ECE37}">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it-CH" sz="5100" kern="1200"/>
        </a:p>
      </dsp:txBody>
      <dsp:txXfrm>
        <a:off x="1475949" y="3380477"/>
        <a:ext cx="1916906" cy="1916906"/>
      </dsp:txXfrm>
    </dsp:sp>
    <dsp:sp modelId="{4DE92BB4-FCA7-4147-8542-64B454006B68}">
      <dsp:nvSpPr>
        <dsp:cNvPr id="0" name=""/>
        <dsp:cNvSpPr/>
      </dsp:nvSpPr>
      <dsp:spPr>
        <a:xfrm>
          <a:off x="1502396" y="-542228"/>
          <a:ext cx="5419090" cy="5419090"/>
        </a:xfrm>
        <a:prstGeom prst="circularArrow">
          <a:avLst>
            <a:gd name="adj1" fmla="val 6898"/>
            <a:gd name="adj2" fmla="val 465012"/>
            <a:gd name="adj3" fmla="val 11350847"/>
            <a:gd name="adj4" fmla="val 9784141"/>
            <a:gd name="adj5" fmla="val 8047"/>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6DF452-2F04-47D2-978C-694D1372444C}">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it-CH" sz="5100" kern="1200" dirty="0"/>
        </a:p>
      </dsp:txBody>
      <dsp:txXfrm>
        <a:off x="1475949" y="121283"/>
        <a:ext cx="1916906" cy="1916906"/>
      </dsp:txXfrm>
    </dsp:sp>
    <dsp:sp modelId="{E5A054DD-F126-4C5C-910C-83ABB8F3E0F0}">
      <dsp:nvSpPr>
        <dsp:cNvPr id="0" name=""/>
        <dsp:cNvSpPr/>
      </dsp:nvSpPr>
      <dsp:spPr>
        <a:xfrm>
          <a:off x="1354454" y="-213832"/>
          <a:ext cx="5419090" cy="5419090"/>
        </a:xfrm>
        <a:prstGeom prst="circularArrow">
          <a:avLst>
            <a:gd name="adj1" fmla="val 6898"/>
            <a:gd name="adj2" fmla="val 465012"/>
            <a:gd name="adj3" fmla="val 16750847"/>
            <a:gd name="adj4" fmla="val 15184141"/>
            <a:gd name="adj5" fmla="val 8047"/>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30DE9-0EE5-4D32-9077-C55A752513B5}" type="datetimeFigureOut">
              <a:rPr lang="it-CH" smtClean="0"/>
              <a:t>06.05.2024</a:t>
            </a:fld>
            <a:endParaRPr lang="it-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C7CED-9FA4-4B62-88BC-C98800432582}" type="slidenum">
              <a:rPr lang="it-CH" smtClean="0"/>
              <a:t>‹N›</a:t>
            </a:fld>
            <a:endParaRPr lang="it-CH"/>
          </a:p>
        </p:txBody>
      </p:sp>
    </p:spTree>
    <p:extLst>
      <p:ext uri="{BB962C8B-B14F-4D97-AF65-F5344CB8AC3E}">
        <p14:creationId xmlns:p14="http://schemas.microsoft.com/office/powerpoint/2010/main" val="4090133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1</a:t>
            </a:fld>
            <a:endParaRPr lang="it-CH"/>
          </a:p>
        </p:txBody>
      </p:sp>
    </p:spTree>
    <p:extLst>
      <p:ext uri="{BB962C8B-B14F-4D97-AF65-F5344CB8AC3E}">
        <p14:creationId xmlns:p14="http://schemas.microsoft.com/office/powerpoint/2010/main" val="242505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de-DE" dirty="0"/>
            </a:br>
            <a:r>
              <a:rPr lang="de-DE" b="0" i="0" dirty="0">
                <a:solidFill>
                  <a:srgbClr val="374151"/>
                </a:solidFill>
                <a:effectLst/>
                <a:latin typeface="Söhne"/>
              </a:rPr>
              <a:t>Eigentlich sind alle Antworten richtig, da das gesetzliche Limit bei 20 mg/ml liegt, was bereits eine große Menge Nikotin entspricht. Es gibt jedoch auch illegale Varianten, die das Limit von 20 mg/ml überschreiten</a:t>
            </a:r>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24</a:t>
            </a:fld>
            <a:endParaRPr lang="it-CH"/>
          </a:p>
        </p:txBody>
      </p:sp>
    </p:spTree>
    <p:extLst>
      <p:ext uri="{BB962C8B-B14F-4D97-AF65-F5344CB8AC3E}">
        <p14:creationId xmlns:p14="http://schemas.microsoft.com/office/powerpoint/2010/main" val="427570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31</a:t>
            </a:fld>
            <a:endParaRPr lang="it-CH"/>
          </a:p>
        </p:txBody>
      </p:sp>
    </p:spTree>
    <p:extLst>
      <p:ext uri="{BB962C8B-B14F-4D97-AF65-F5344CB8AC3E}">
        <p14:creationId xmlns:p14="http://schemas.microsoft.com/office/powerpoint/2010/main" val="3491371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de-DE" b="0" i="0" dirty="0">
                <a:solidFill>
                  <a:srgbClr val="374151"/>
                </a:solidFill>
                <a:effectLst/>
                <a:latin typeface="Söhne"/>
              </a:rPr>
              <a:t>Zwischen Twitch, </a:t>
            </a:r>
            <a:r>
              <a:rPr lang="de-DE" b="0" i="0" dirty="0" err="1">
                <a:solidFill>
                  <a:srgbClr val="374151"/>
                </a:solidFill>
                <a:effectLst/>
                <a:latin typeface="Söhne"/>
              </a:rPr>
              <a:t>TikTok</a:t>
            </a:r>
            <a:r>
              <a:rPr lang="de-DE" b="0" i="0" dirty="0">
                <a:solidFill>
                  <a:srgbClr val="374151"/>
                </a:solidFill>
                <a:effectLst/>
                <a:latin typeface="Söhne"/>
              </a:rPr>
              <a:t>, Instagram und vor allem YouTube haben sich in den letzten Jahren die Influencer im Bereich des Dampfens vervielfacht, jeder mit seinem eigenen Kommunikationsstil. Oft arbeiten sie mit Herstellerunternehmen zusammen, die ihnen Gutscheine mit Rabatten für zukünftige Vape-Gerätekäufe zur Verfügung stellen.</a:t>
            </a:r>
          </a:p>
          <a:p>
            <a:pPr algn="l"/>
            <a:r>
              <a:rPr lang="de-DE" b="0" i="0" dirty="0">
                <a:solidFill>
                  <a:srgbClr val="374151"/>
                </a:solidFill>
                <a:effectLst/>
                <a:latin typeface="Söhne"/>
              </a:rPr>
              <a:t>Das Verfolgen von Influencern ermöglicht es den Internetnutzern, sich in der Welt der Liquids, Aromen und Geräte zurechtzufinden und stets über die neuesten Entwicklungen sowohl bei Produkten als auch bei Vorschriften auf dem Laufenden zu bleiben</a:t>
            </a:r>
          </a:p>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33</a:t>
            </a:fld>
            <a:endParaRPr lang="it-CH"/>
          </a:p>
        </p:txBody>
      </p:sp>
    </p:spTree>
    <p:extLst>
      <p:ext uri="{BB962C8B-B14F-4D97-AF65-F5344CB8AC3E}">
        <p14:creationId xmlns:p14="http://schemas.microsoft.com/office/powerpoint/2010/main" val="3207323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dirty="0"/>
              <a:t>https://www.at-schweiz.ch/at-blog/elf?lang=de</a:t>
            </a:r>
          </a:p>
        </p:txBody>
      </p:sp>
      <p:sp>
        <p:nvSpPr>
          <p:cNvPr id="4" name="Segnaposto numero diapositiva 3"/>
          <p:cNvSpPr>
            <a:spLocks noGrp="1"/>
          </p:cNvSpPr>
          <p:nvPr>
            <p:ph type="sldNum" sz="quarter" idx="5"/>
          </p:nvPr>
        </p:nvSpPr>
        <p:spPr/>
        <p:txBody>
          <a:bodyPr/>
          <a:lstStyle/>
          <a:p>
            <a:fld id="{5E4C7CED-9FA4-4B62-88BC-C98800432582}" type="slidenum">
              <a:rPr lang="it-CH" smtClean="0"/>
              <a:t>37</a:t>
            </a:fld>
            <a:endParaRPr lang="it-CH"/>
          </a:p>
        </p:txBody>
      </p:sp>
    </p:spTree>
    <p:extLst>
      <p:ext uri="{BB962C8B-B14F-4D97-AF65-F5344CB8AC3E}">
        <p14:creationId xmlns:p14="http://schemas.microsoft.com/office/powerpoint/2010/main" val="2705439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38</a:t>
            </a:fld>
            <a:endParaRPr lang="it-CH"/>
          </a:p>
        </p:txBody>
      </p:sp>
    </p:spTree>
    <p:extLst>
      <p:ext uri="{BB962C8B-B14F-4D97-AF65-F5344CB8AC3E}">
        <p14:creationId xmlns:p14="http://schemas.microsoft.com/office/powerpoint/2010/main" val="1168938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39</a:t>
            </a:fld>
            <a:endParaRPr lang="it-CH"/>
          </a:p>
        </p:txBody>
      </p:sp>
    </p:spTree>
    <p:extLst>
      <p:ext uri="{BB962C8B-B14F-4D97-AF65-F5344CB8AC3E}">
        <p14:creationId xmlns:p14="http://schemas.microsoft.com/office/powerpoint/2010/main" val="1980559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40</a:t>
            </a:fld>
            <a:endParaRPr lang="it-CH"/>
          </a:p>
        </p:txBody>
      </p:sp>
    </p:spTree>
    <p:extLst>
      <p:ext uri="{BB962C8B-B14F-4D97-AF65-F5344CB8AC3E}">
        <p14:creationId xmlns:p14="http://schemas.microsoft.com/office/powerpoint/2010/main" val="3764582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CH"/>
              <a:t>https://www.google.com/search?q=fabbriche%20vape&amp;tbm=isch&amp;tbs=rimg:CaMPr2okoesFYRB_1tiMn7ofusgIVCgIIABAAOgQIABABQAFIAVWGJ3Y_1wAIA2AIA4AIA&amp;rlz=1C1AWFC_enCH1069CH1069&amp;hl=it&amp;sa=X&amp;ved=0CB4QuIIBahcKEwjw_fzir-SCAxUAAAAAHQAAAAAQBw&amp;biw=2114&amp;bih=1034</a:t>
            </a:r>
          </a:p>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41</a:t>
            </a:fld>
            <a:endParaRPr lang="it-CH"/>
          </a:p>
        </p:txBody>
      </p:sp>
    </p:spTree>
    <p:extLst>
      <p:ext uri="{BB962C8B-B14F-4D97-AF65-F5344CB8AC3E}">
        <p14:creationId xmlns:p14="http://schemas.microsoft.com/office/powerpoint/2010/main" val="63250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CH" sz="1800" b="0" dirty="0">
                <a:solidFill>
                  <a:srgbClr val="000000"/>
                </a:solidFill>
                <a:effectLst/>
                <a:latin typeface="Arial" panose="020B0604020202020204" pitchFamily="34" charset="0"/>
                <a:ea typeface="Times New Roman" panose="02020603050405020304" pitchFamily="18" charset="0"/>
              </a:rPr>
              <a:t>Abgabeverbot an Minderjährige</a:t>
            </a:r>
          </a:p>
          <a:p>
            <a:endParaRPr lang="it-CH" sz="1800" b="1" dirty="0">
              <a:effectLst/>
              <a:latin typeface="Calibri" panose="020F0502020204030204" pitchFamily="34" charset="0"/>
              <a:ea typeface="Calibri" panose="020F0502020204030204" pitchFamily="34" charset="0"/>
            </a:endParaRPr>
          </a:p>
          <a:p>
            <a:r>
              <a:rPr lang="de-CH" sz="1800" dirty="0">
                <a:solidFill>
                  <a:srgbClr val="000000"/>
                </a:solidFill>
                <a:effectLst/>
                <a:latin typeface="Arial" panose="020B0604020202020204" pitchFamily="34" charset="0"/>
                <a:ea typeface="Calibri" panose="020F0502020204030204" pitchFamily="34" charset="0"/>
              </a:rPr>
              <a:t>Mit dem Tabakproduktegesetz wird erstmalig ein nationales Abgabeverbot für Tabakwaren und E-Zigaretten an Minderjährige eingeführt. Bis zum Inkrafttreten des Gesetzes (voraussichtlich 2024), gelten weiterhin die kantonalen Abgabeverbote.</a:t>
            </a:r>
            <a:endParaRPr lang="it-CH" sz="1800" dirty="0">
              <a:effectLst/>
              <a:latin typeface="Calibri" panose="020F0502020204030204" pitchFamily="34" charset="0"/>
              <a:ea typeface="Calibri" panose="020F0502020204030204" pitchFamily="34" charset="0"/>
            </a:endParaRPr>
          </a:p>
          <a:p>
            <a:r>
              <a:rPr lang="de-CH" sz="1800" dirty="0">
                <a:solidFill>
                  <a:srgbClr val="000000"/>
                </a:solidFill>
                <a:effectLst/>
                <a:latin typeface="Arial" panose="020B0604020202020204" pitchFamily="34" charset="0"/>
                <a:ea typeface="Calibri" panose="020F0502020204030204" pitchFamily="34" charset="0"/>
              </a:rPr>
              <a:t>Seit 1.6.2023 – neu Gesetz von E-Zigaretten</a:t>
            </a:r>
            <a:endParaRPr lang="it-CH"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tabLst>
                <a:tab pos="457200" algn="l"/>
              </a:tabLst>
            </a:pPr>
            <a:r>
              <a:rPr lang="de-CH"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Verbot des Verkaufs an unter 18-Jährige</a:t>
            </a:r>
            <a:endParaRPr lang="it-CH"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Konsumverbot in Innenräumen </a:t>
            </a:r>
            <a:endParaRPr lang="it-CH"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43</a:t>
            </a:fld>
            <a:endParaRPr lang="it-CH"/>
          </a:p>
        </p:txBody>
      </p:sp>
    </p:spTree>
    <p:extLst>
      <p:ext uri="{BB962C8B-B14F-4D97-AF65-F5344CB8AC3E}">
        <p14:creationId xmlns:p14="http://schemas.microsoft.com/office/powerpoint/2010/main" val="3471750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44</a:t>
            </a:fld>
            <a:endParaRPr lang="it-CH"/>
          </a:p>
        </p:txBody>
      </p:sp>
    </p:spTree>
    <p:extLst>
      <p:ext uri="{BB962C8B-B14F-4D97-AF65-F5344CB8AC3E}">
        <p14:creationId xmlns:p14="http://schemas.microsoft.com/office/powerpoint/2010/main" val="348627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2</a:t>
            </a:fld>
            <a:endParaRPr lang="it-CH"/>
          </a:p>
        </p:txBody>
      </p:sp>
    </p:spTree>
    <p:extLst>
      <p:ext uri="{BB962C8B-B14F-4D97-AF65-F5344CB8AC3E}">
        <p14:creationId xmlns:p14="http://schemas.microsoft.com/office/powerpoint/2010/main" val="2320766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46</a:t>
            </a:fld>
            <a:endParaRPr lang="it-CH"/>
          </a:p>
        </p:txBody>
      </p:sp>
    </p:spTree>
    <p:extLst>
      <p:ext uri="{BB962C8B-B14F-4D97-AF65-F5344CB8AC3E}">
        <p14:creationId xmlns:p14="http://schemas.microsoft.com/office/powerpoint/2010/main" val="141860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3</a:t>
            </a:fld>
            <a:endParaRPr lang="it-CH"/>
          </a:p>
        </p:txBody>
      </p:sp>
    </p:spTree>
    <p:extLst>
      <p:ext uri="{BB962C8B-B14F-4D97-AF65-F5344CB8AC3E}">
        <p14:creationId xmlns:p14="http://schemas.microsoft.com/office/powerpoint/2010/main" val="331804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4</a:t>
            </a:fld>
            <a:endParaRPr lang="it-CH"/>
          </a:p>
        </p:txBody>
      </p:sp>
    </p:spTree>
    <p:extLst>
      <p:ext uri="{BB962C8B-B14F-4D97-AF65-F5344CB8AC3E}">
        <p14:creationId xmlns:p14="http://schemas.microsoft.com/office/powerpoint/2010/main" val="3881144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5</a:t>
            </a:fld>
            <a:endParaRPr lang="it-CH"/>
          </a:p>
        </p:txBody>
      </p:sp>
    </p:spTree>
    <p:extLst>
      <p:ext uri="{BB962C8B-B14F-4D97-AF65-F5344CB8AC3E}">
        <p14:creationId xmlns:p14="http://schemas.microsoft.com/office/powerpoint/2010/main" val="143457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8</a:t>
            </a:fld>
            <a:endParaRPr lang="it-CH"/>
          </a:p>
        </p:txBody>
      </p:sp>
    </p:spTree>
    <p:extLst>
      <p:ext uri="{BB962C8B-B14F-4D97-AF65-F5344CB8AC3E}">
        <p14:creationId xmlns:p14="http://schemas.microsoft.com/office/powerpoint/2010/main" val="182083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17</a:t>
            </a:fld>
            <a:endParaRPr lang="it-CH"/>
          </a:p>
        </p:txBody>
      </p:sp>
    </p:spTree>
    <p:extLst>
      <p:ext uri="{BB962C8B-B14F-4D97-AF65-F5344CB8AC3E}">
        <p14:creationId xmlns:p14="http://schemas.microsoft.com/office/powerpoint/2010/main" val="115343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18</a:t>
            </a:fld>
            <a:endParaRPr lang="it-CH"/>
          </a:p>
        </p:txBody>
      </p:sp>
    </p:spTree>
    <p:extLst>
      <p:ext uri="{BB962C8B-B14F-4D97-AF65-F5344CB8AC3E}">
        <p14:creationId xmlns:p14="http://schemas.microsoft.com/office/powerpoint/2010/main" val="1958437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5E4C7CED-9FA4-4B62-88BC-C98800432582}" type="slidenum">
              <a:rPr lang="it-CH" smtClean="0"/>
              <a:t>23</a:t>
            </a:fld>
            <a:endParaRPr lang="it-CH"/>
          </a:p>
        </p:txBody>
      </p:sp>
    </p:spTree>
    <p:extLst>
      <p:ext uri="{BB962C8B-B14F-4D97-AF65-F5344CB8AC3E}">
        <p14:creationId xmlns:p14="http://schemas.microsoft.com/office/powerpoint/2010/main" val="226639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872F-13D8-9295-506C-BA3F2107354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de-CH"/>
          </a:p>
        </p:txBody>
      </p:sp>
      <p:sp>
        <p:nvSpPr>
          <p:cNvPr id="3" name="Subtitle 2">
            <a:extLst>
              <a:ext uri="{FF2B5EF4-FFF2-40B4-BE49-F238E27FC236}">
                <a16:creationId xmlns:a16="http://schemas.microsoft.com/office/drawing/2014/main" id="{64BA4F40-7925-8046-46C8-12B3F7154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de-CH"/>
          </a:p>
        </p:txBody>
      </p:sp>
      <p:sp>
        <p:nvSpPr>
          <p:cNvPr id="4" name="Date Placeholder 3">
            <a:extLst>
              <a:ext uri="{FF2B5EF4-FFF2-40B4-BE49-F238E27FC236}">
                <a16:creationId xmlns:a16="http://schemas.microsoft.com/office/drawing/2014/main" id="{9E23656E-B15E-B1DF-AAC0-6547544CB588}"/>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99B5FDA7-6791-EA34-C394-C832EC255699}"/>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F617452C-2DA1-F47C-D36C-3C102979DE8D}"/>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1632195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9049-D07E-3DAE-8807-4FE5ACE9A1D4}"/>
              </a:ext>
            </a:extLst>
          </p:cNvPr>
          <p:cNvSpPr>
            <a:spLocks noGrp="1"/>
          </p:cNvSpPr>
          <p:nvPr>
            <p:ph type="title"/>
          </p:nvPr>
        </p:nvSpPr>
        <p:spPr/>
        <p:txBody>
          <a:bodyPr/>
          <a:lstStyle/>
          <a:p>
            <a:r>
              <a:rPr lang="it-IT"/>
              <a:t>Fare clic per modificare lo stile del titolo dello schema</a:t>
            </a:r>
            <a:endParaRPr lang="de-CH"/>
          </a:p>
        </p:txBody>
      </p:sp>
      <p:sp>
        <p:nvSpPr>
          <p:cNvPr id="3" name="Vertical Text Placeholder 2">
            <a:extLst>
              <a:ext uri="{FF2B5EF4-FFF2-40B4-BE49-F238E27FC236}">
                <a16:creationId xmlns:a16="http://schemas.microsoft.com/office/drawing/2014/main" id="{8BF60422-9456-4736-939D-A7F0B692539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Date Placeholder 3">
            <a:extLst>
              <a:ext uri="{FF2B5EF4-FFF2-40B4-BE49-F238E27FC236}">
                <a16:creationId xmlns:a16="http://schemas.microsoft.com/office/drawing/2014/main" id="{AA7F5ADC-B997-E430-785D-46741D273B70}"/>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2A8CBE96-C474-1485-0A9B-D003A0A9FBEF}"/>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D585628D-58F5-4F03-BF76-E53B689F1E9A}"/>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180817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2FF46-91E2-A5F9-373F-C0823D32384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de-CH"/>
          </a:p>
        </p:txBody>
      </p:sp>
      <p:sp>
        <p:nvSpPr>
          <p:cNvPr id="3" name="Vertical Text Placeholder 2">
            <a:extLst>
              <a:ext uri="{FF2B5EF4-FFF2-40B4-BE49-F238E27FC236}">
                <a16:creationId xmlns:a16="http://schemas.microsoft.com/office/drawing/2014/main" id="{187C1FCD-0676-613A-20B2-4CD2BD3821E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Date Placeholder 3">
            <a:extLst>
              <a:ext uri="{FF2B5EF4-FFF2-40B4-BE49-F238E27FC236}">
                <a16:creationId xmlns:a16="http://schemas.microsoft.com/office/drawing/2014/main" id="{68CEF2BB-C9BC-A851-8A85-FD23B0FC33FF}"/>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95E484BB-8E03-A4B6-8C79-F8ACBF95FC74}"/>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CC25A720-F611-49EA-D058-9856D77A9726}"/>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313433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A82B-CE9F-BEAF-5A4A-DC17F3ABA000}"/>
              </a:ext>
            </a:extLst>
          </p:cNvPr>
          <p:cNvSpPr>
            <a:spLocks noGrp="1"/>
          </p:cNvSpPr>
          <p:nvPr>
            <p:ph type="title"/>
          </p:nvPr>
        </p:nvSpPr>
        <p:spPr/>
        <p:txBody>
          <a:bodyPr/>
          <a:lstStyle/>
          <a:p>
            <a:r>
              <a:rPr lang="it-IT"/>
              <a:t>Fare clic per modificare lo stile del titolo dello schema</a:t>
            </a:r>
            <a:endParaRPr lang="de-CH"/>
          </a:p>
        </p:txBody>
      </p:sp>
      <p:sp>
        <p:nvSpPr>
          <p:cNvPr id="3" name="Content Placeholder 2">
            <a:extLst>
              <a:ext uri="{FF2B5EF4-FFF2-40B4-BE49-F238E27FC236}">
                <a16:creationId xmlns:a16="http://schemas.microsoft.com/office/drawing/2014/main" id="{71242E6D-4AE7-DEC5-1342-302C3B661C4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Date Placeholder 3">
            <a:extLst>
              <a:ext uri="{FF2B5EF4-FFF2-40B4-BE49-F238E27FC236}">
                <a16:creationId xmlns:a16="http://schemas.microsoft.com/office/drawing/2014/main" id="{5591B2CA-5FBF-8280-B406-D2902E117028}"/>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AA511169-0081-5A0A-FC65-01D9BEA653B3}"/>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897E3BEB-498B-328E-5F32-230A5F9C421E}"/>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337757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5DD-06E4-6BBA-445C-9BD3609EE8A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de-CH"/>
          </a:p>
        </p:txBody>
      </p:sp>
      <p:sp>
        <p:nvSpPr>
          <p:cNvPr id="3" name="Text Placeholder 2">
            <a:extLst>
              <a:ext uri="{FF2B5EF4-FFF2-40B4-BE49-F238E27FC236}">
                <a16:creationId xmlns:a16="http://schemas.microsoft.com/office/drawing/2014/main" id="{F53839F4-1F24-2847-5BD6-64AE0599CF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F33D6A14-D355-C7B4-3DA0-87169964F893}"/>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6C45141F-9FEB-7CB6-F011-BE29F170D9EC}"/>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2433EB1C-D61A-E338-5BF8-70425734002A}"/>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10976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7B62-44B5-A61B-E2A3-852C6A552262}"/>
              </a:ext>
            </a:extLst>
          </p:cNvPr>
          <p:cNvSpPr>
            <a:spLocks noGrp="1"/>
          </p:cNvSpPr>
          <p:nvPr>
            <p:ph type="title"/>
          </p:nvPr>
        </p:nvSpPr>
        <p:spPr/>
        <p:txBody>
          <a:bodyPr/>
          <a:lstStyle/>
          <a:p>
            <a:r>
              <a:rPr lang="it-IT"/>
              <a:t>Fare clic per modificare lo stile del titolo dello schema</a:t>
            </a:r>
            <a:endParaRPr lang="de-CH"/>
          </a:p>
        </p:txBody>
      </p:sp>
      <p:sp>
        <p:nvSpPr>
          <p:cNvPr id="3" name="Content Placeholder 2">
            <a:extLst>
              <a:ext uri="{FF2B5EF4-FFF2-40B4-BE49-F238E27FC236}">
                <a16:creationId xmlns:a16="http://schemas.microsoft.com/office/drawing/2014/main" id="{54AC30D2-DB50-989C-80C5-973E8F52482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Content Placeholder 3">
            <a:extLst>
              <a:ext uri="{FF2B5EF4-FFF2-40B4-BE49-F238E27FC236}">
                <a16:creationId xmlns:a16="http://schemas.microsoft.com/office/drawing/2014/main" id="{EBD2428A-428A-C37A-5DF6-1F9D4E0B938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5" name="Date Placeholder 4">
            <a:extLst>
              <a:ext uri="{FF2B5EF4-FFF2-40B4-BE49-F238E27FC236}">
                <a16:creationId xmlns:a16="http://schemas.microsoft.com/office/drawing/2014/main" id="{8429FF1D-CA59-E091-68A3-0F77D227AFE1}"/>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6" name="Footer Placeholder 5">
            <a:extLst>
              <a:ext uri="{FF2B5EF4-FFF2-40B4-BE49-F238E27FC236}">
                <a16:creationId xmlns:a16="http://schemas.microsoft.com/office/drawing/2014/main" id="{04BA5377-AAB3-CEC1-E197-7AEEB31C5313}"/>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206AC976-87E1-7160-4BF8-DF78358BC64B}"/>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84017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74BE-C696-40E6-3F83-BB640F09491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de-CH"/>
          </a:p>
        </p:txBody>
      </p:sp>
      <p:sp>
        <p:nvSpPr>
          <p:cNvPr id="3" name="Text Placeholder 2">
            <a:extLst>
              <a:ext uri="{FF2B5EF4-FFF2-40B4-BE49-F238E27FC236}">
                <a16:creationId xmlns:a16="http://schemas.microsoft.com/office/drawing/2014/main" id="{153F3A21-DE5C-8921-FC02-AEF918350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a:extLst>
              <a:ext uri="{FF2B5EF4-FFF2-40B4-BE49-F238E27FC236}">
                <a16:creationId xmlns:a16="http://schemas.microsoft.com/office/drawing/2014/main" id="{0CAD8F0E-E57C-03DE-7E4F-2B573DB4B75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5" name="Text Placeholder 4">
            <a:extLst>
              <a:ext uri="{FF2B5EF4-FFF2-40B4-BE49-F238E27FC236}">
                <a16:creationId xmlns:a16="http://schemas.microsoft.com/office/drawing/2014/main" id="{1F2472CB-A2B0-9EC2-213D-E3BC97A5C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a:extLst>
              <a:ext uri="{FF2B5EF4-FFF2-40B4-BE49-F238E27FC236}">
                <a16:creationId xmlns:a16="http://schemas.microsoft.com/office/drawing/2014/main" id="{16A2999A-1F1B-61F1-686D-8045BCD3DFB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7" name="Date Placeholder 6">
            <a:extLst>
              <a:ext uri="{FF2B5EF4-FFF2-40B4-BE49-F238E27FC236}">
                <a16:creationId xmlns:a16="http://schemas.microsoft.com/office/drawing/2014/main" id="{5E35E835-1C7E-81C9-62B7-55C5A845CE07}"/>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8" name="Footer Placeholder 7">
            <a:extLst>
              <a:ext uri="{FF2B5EF4-FFF2-40B4-BE49-F238E27FC236}">
                <a16:creationId xmlns:a16="http://schemas.microsoft.com/office/drawing/2014/main" id="{7242944A-CAF3-17BC-B16E-5584FBC7518C}"/>
              </a:ext>
            </a:extLst>
          </p:cNvPr>
          <p:cNvSpPr>
            <a:spLocks noGrp="1"/>
          </p:cNvSpPr>
          <p:nvPr>
            <p:ph type="ftr" sz="quarter" idx="11"/>
          </p:nvPr>
        </p:nvSpPr>
        <p:spPr/>
        <p:txBody>
          <a:bodyPr/>
          <a:lstStyle/>
          <a:p>
            <a:endParaRPr lang="de-CH"/>
          </a:p>
        </p:txBody>
      </p:sp>
      <p:sp>
        <p:nvSpPr>
          <p:cNvPr id="9" name="Slide Number Placeholder 8">
            <a:extLst>
              <a:ext uri="{FF2B5EF4-FFF2-40B4-BE49-F238E27FC236}">
                <a16:creationId xmlns:a16="http://schemas.microsoft.com/office/drawing/2014/main" id="{3A944C22-A530-0A81-5D2C-89F4D05D122F}"/>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387345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C8F4-1DFD-A691-7C20-40C43C8B00FB}"/>
              </a:ext>
            </a:extLst>
          </p:cNvPr>
          <p:cNvSpPr>
            <a:spLocks noGrp="1"/>
          </p:cNvSpPr>
          <p:nvPr>
            <p:ph type="title"/>
          </p:nvPr>
        </p:nvSpPr>
        <p:spPr/>
        <p:txBody>
          <a:bodyPr/>
          <a:lstStyle/>
          <a:p>
            <a:r>
              <a:rPr lang="it-IT"/>
              <a:t>Fare clic per modificare lo stile del titolo dello schema</a:t>
            </a:r>
            <a:endParaRPr lang="de-CH"/>
          </a:p>
        </p:txBody>
      </p:sp>
      <p:sp>
        <p:nvSpPr>
          <p:cNvPr id="3" name="Date Placeholder 2">
            <a:extLst>
              <a:ext uri="{FF2B5EF4-FFF2-40B4-BE49-F238E27FC236}">
                <a16:creationId xmlns:a16="http://schemas.microsoft.com/office/drawing/2014/main" id="{6D2E7E71-F15F-ABBC-AAE0-A99590BA0BCA}"/>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4" name="Footer Placeholder 3">
            <a:extLst>
              <a:ext uri="{FF2B5EF4-FFF2-40B4-BE49-F238E27FC236}">
                <a16:creationId xmlns:a16="http://schemas.microsoft.com/office/drawing/2014/main" id="{7C5FBD4A-6825-7BD1-60E3-442ED79135B0}"/>
              </a:ext>
            </a:extLst>
          </p:cNvPr>
          <p:cNvSpPr>
            <a:spLocks noGrp="1"/>
          </p:cNvSpPr>
          <p:nvPr>
            <p:ph type="ftr" sz="quarter" idx="11"/>
          </p:nvPr>
        </p:nvSpPr>
        <p:spPr/>
        <p:txBody>
          <a:bodyPr/>
          <a:lstStyle/>
          <a:p>
            <a:endParaRPr lang="de-CH"/>
          </a:p>
        </p:txBody>
      </p:sp>
      <p:sp>
        <p:nvSpPr>
          <p:cNvPr id="5" name="Slide Number Placeholder 4">
            <a:extLst>
              <a:ext uri="{FF2B5EF4-FFF2-40B4-BE49-F238E27FC236}">
                <a16:creationId xmlns:a16="http://schemas.microsoft.com/office/drawing/2014/main" id="{8B35B57A-C73F-5D6C-9C72-BE3A70354930}"/>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47377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1B4B01-0F74-8FD4-432D-2F9AA273C264}"/>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3" name="Footer Placeholder 2">
            <a:extLst>
              <a:ext uri="{FF2B5EF4-FFF2-40B4-BE49-F238E27FC236}">
                <a16:creationId xmlns:a16="http://schemas.microsoft.com/office/drawing/2014/main" id="{35228457-7BF1-B510-6415-5C2A0AF0BCDB}"/>
              </a:ext>
            </a:extLst>
          </p:cNvPr>
          <p:cNvSpPr>
            <a:spLocks noGrp="1"/>
          </p:cNvSpPr>
          <p:nvPr>
            <p:ph type="ftr" sz="quarter" idx="11"/>
          </p:nvPr>
        </p:nvSpPr>
        <p:spPr/>
        <p:txBody>
          <a:bodyPr/>
          <a:lstStyle/>
          <a:p>
            <a:endParaRPr lang="de-CH"/>
          </a:p>
        </p:txBody>
      </p:sp>
      <p:sp>
        <p:nvSpPr>
          <p:cNvPr id="4" name="Slide Number Placeholder 3">
            <a:extLst>
              <a:ext uri="{FF2B5EF4-FFF2-40B4-BE49-F238E27FC236}">
                <a16:creationId xmlns:a16="http://schemas.microsoft.com/office/drawing/2014/main" id="{FDCB8409-3ED2-EC66-7AA5-E7088828FAC0}"/>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189958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09E66-DB41-1C03-6839-8A817F97F8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de-CH"/>
          </a:p>
        </p:txBody>
      </p:sp>
      <p:sp>
        <p:nvSpPr>
          <p:cNvPr id="3" name="Content Placeholder 2">
            <a:extLst>
              <a:ext uri="{FF2B5EF4-FFF2-40B4-BE49-F238E27FC236}">
                <a16:creationId xmlns:a16="http://schemas.microsoft.com/office/drawing/2014/main" id="{997C5EA9-4A63-30F6-1A3E-434064AB2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Text Placeholder 3">
            <a:extLst>
              <a:ext uri="{FF2B5EF4-FFF2-40B4-BE49-F238E27FC236}">
                <a16:creationId xmlns:a16="http://schemas.microsoft.com/office/drawing/2014/main" id="{021E4BF0-A137-953E-2A57-256D6D54A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53780263-3913-932B-1412-7DF7EB956A7D}"/>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6" name="Footer Placeholder 5">
            <a:extLst>
              <a:ext uri="{FF2B5EF4-FFF2-40B4-BE49-F238E27FC236}">
                <a16:creationId xmlns:a16="http://schemas.microsoft.com/office/drawing/2014/main" id="{E15377BC-3C88-7DD4-D8CB-15A2F70EA196}"/>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52A11992-1ABD-6BE6-3D96-9198AF1EB5BE}"/>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1143759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F0CA2-C430-E792-32F0-908A22EDF13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de-CH"/>
          </a:p>
        </p:txBody>
      </p:sp>
      <p:sp>
        <p:nvSpPr>
          <p:cNvPr id="3" name="Picture Placeholder 2">
            <a:extLst>
              <a:ext uri="{FF2B5EF4-FFF2-40B4-BE49-F238E27FC236}">
                <a16:creationId xmlns:a16="http://schemas.microsoft.com/office/drawing/2014/main" id="{A23BC3F5-4299-4D3C-D59A-E05D75048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de-CH"/>
          </a:p>
        </p:txBody>
      </p:sp>
      <p:sp>
        <p:nvSpPr>
          <p:cNvPr id="4" name="Text Placeholder 3">
            <a:extLst>
              <a:ext uri="{FF2B5EF4-FFF2-40B4-BE49-F238E27FC236}">
                <a16:creationId xmlns:a16="http://schemas.microsoft.com/office/drawing/2014/main" id="{7EE0FA00-B37A-9990-11E8-D8A0B66F2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7BCABF91-23BF-C33F-D85D-0DF90A5CE6F7}"/>
              </a:ext>
            </a:extLst>
          </p:cNvPr>
          <p:cNvSpPr>
            <a:spLocks noGrp="1"/>
          </p:cNvSpPr>
          <p:nvPr>
            <p:ph type="dt" sz="half" idx="10"/>
          </p:nvPr>
        </p:nvSpPr>
        <p:spPr/>
        <p:txBody>
          <a:bodyPr/>
          <a:lstStyle/>
          <a:p>
            <a:fld id="{318257E9-9CE7-4778-8F4A-769B53EB1A4D}" type="datetimeFigureOut">
              <a:rPr lang="de-CH" smtClean="0"/>
              <a:t>06.05.2024</a:t>
            </a:fld>
            <a:endParaRPr lang="de-CH"/>
          </a:p>
        </p:txBody>
      </p:sp>
      <p:sp>
        <p:nvSpPr>
          <p:cNvPr id="6" name="Footer Placeholder 5">
            <a:extLst>
              <a:ext uri="{FF2B5EF4-FFF2-40B4-BE49-F238E27FC236}">
                <a16:creationId xmlns:a16="http://schemas.microsoft.com/office/drawing/2014/main" id="{7CB9A546-219C-2F9C-0D02-927D78924831}"/>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DFA3C917-13B4-A98E-EB08-5EAE30235FC5}"/>
              </a:ext>
            </a:extLst>
          </p:cNvPr>
          <p:cNvSpPr>
            <a:spLocks noGrp="1"/>
          </p:cNvSpPr>
          <p:nvPr>
            <p:ph type="sldNum" sz="quarter" idx="12"/>
          </p:nvPr>
        </p:nvSpPr>
        <p:spPr/>
        <p:txBody>
          <a:bodyPr/>
          <a:lstStyle/>
          <a:p>
            <a:fld id="{004916BE-88E3-4E88-AF45-97AF34D9B165}" type="slidenum">
              <a:rPr lang="de-CH" smtClean="0"/>
              <a:t>‹N›</a:t>
            </a:fld>
            <a:endParaRPr lang="de-CH"/>
          </a:p>
        </p:txBody>
      </p:sp>
    </p:spTree>
    <p:extLst>
      <p:ext uri="{BB962C8B-B14F-4D97-AF65-F5344CB8AC3E}">
        <p14:creationId xmlns:p14="http://schemas.microsoft.com/office/powerpoint/2010/main" val="346389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04553F-FA99-ECF4-EFE8-E9AD4EF11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de-CH"/>
          </a:p>
        </p:txBody>
      </p:sp>
      <p:sp>
        <p:nvSpPr>
          <p:cNvPr id="3" name="Text Placeholder 2">
            <a:extLst>
              <a:ext uri="{FF2B5EF4-FFF2-40B4-BE49-F238E27FC236}">
                <a16:creationId xmlns:a16="http://schemas.microsoft.com/office/drawing/2014/main" id="{DBEEDBA9-FA7F-C12F-FD89-97CC63115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de-CH"/>
          </a:p>
        </p:txBody>
      </p:sp>
      <p:sp>
        <p:nvSpPr>
          <p:cNvPr id="4" name="Date Placeholder 3">
            <a:extLst>
              <a:ext uri="{FF2B5EF4-FFF2-40B4-BE49-F238E27FC236}">
                <a16:creationId xmlns:a16="http://schemas.microsoft.com/office/drawing/2014/main" id="{E92F41BB-B6F2-335C-8A1A-DE8FC6521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257E9-9CE7-4778-8F4A-769B53EB1A4D}" type="datetimeFigureOut">
              <a:rPr lang="de-CH" smtClean="0"/>
              <a:t>06.05.2024</a:t>
            </a:fld>
            <a:endParaRPr lang="de-CH"/>
          </a:p>
        </p:txBody>
      </p:sp>
      <p:sp>
        <p:nvSpPr>
          <p:cNvPr id="5" name="Footer Placeholder 4">
            <a:extLst>
              <a:ext uri="{FF2B5EF4-FFF2-40B4-BE49-F238E27FC236}">
                <a16:creationId xmlns:a16="http://schemas.microsoft.com/office/drawing/2014/main" id="{8D23D708-B24A-ABD7-11FA-59447AE46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a:extLst>
              <a:ext uri="{FF2B5EF4-FFF2-40B4-BE49-F238E27FC236}">
                <a16:creationId xmlns:a16="http://schemas.microsoft.com/office/drawing/2014/main" id="{A2F8C470-30C3-D433-709E-6A6227A3D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916BE-88E3-4E88-AF45-97AF34D9B165}" type="slidenum">
              <a:rPr lang="de-CH" smtClean="0"/>
              <a:t>‹N›</a:t>
            </a:fld>
            <a:endParaRPr lang="de-CH"/>
          </a:p>
        </p:txBody>
      </p:sp>
    </p:spTree>
    <p:extLst>
      <p:ext uri="{BB962C8B-B14F-4D97-AF65-F5344CB8AC3E}">
        <p14:creationId xmlns:p14="http://schemas.microsoft.com/office/powerpoint/2010/main" val="368523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3" Type="http://schemas.openxmlformats.org/officeDocument/2006/relationships/image" Target="../media/image18.jpeg"/><Relationship Id="rId7" Type="http://schemas.microsoft.com/office/2007/relationships/hdphoto" Target="../media/hdphoto2.wdp"/><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notesSlide" Target="../notesSlides/notesSlide8.xml"/><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diagramColors" Target="../diagrams/colors1.xml"/><Relationship Id="rId5" Type="http://schemas.openxmlformats.org/officeDocument/2006/relationships/image" Target="../media/image28.pn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image" Target="../media/image2.png"/><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7.jpe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microsoft.com/office/2007/relationships/hdphoto" Target="../media/hdphoto1.wdp"/><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microsoft.com/office/2007/relationships/hdphoto" Target="../media/hdphoto1.wdp"/><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shorts/R4Ki-ESPtxw" TargetMode="External"/><Relationship Id="rId13" Type="http://schemas.openxmlformats.org/officeDocument/2006/relationships/hyperlink" Target="https://www.youtube.com/watch?v=_lVNUuGA7l4" TargetMode="External"/><Relationship Id="rId3" Type="http://schemas.openxmlformats.org/officeDocument/2006/relationships/image" Target="../media/image18.jpe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youtube.com/watch?v=RG_iCd5tMr0&amp;t=12s" TargetMode="External"/><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2.png"/><Relationship Id="rId10" Type="http://schemas.openxmlformats.org/officeDocument/2006/relationships/hyperlink" Target="https://www.youtube.com/watch?v=ViAJ1yHrSQU" TargetMode="Externa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6.jpeg"/></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2.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2.png"/><Relationship Id="rId4" Type="http://schemas.openxmlformats.org/officeDocument/2006/relationships/image" Target="../media/image72.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8.jpe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85.jpeg"/><Relationship Id="rId3" Type="http://schemas.openxmlformats.org/officeDocument/2006/relationships/video" Target="https://www.youtube.com/embed/1dlzE2_4GFQ?feature=oembed" TargetMode="External"/><Relationship Id="rId7" Type="http://schemas.openxmlformats.org/officeDocument/2006/relationships/notesSlide" Target="../notesSlides/notesSlide16.xml"/><Relationship Id="rId12" Type="http://schemas.openxmlformats.org/officeDocument/2006/relationships/image" Target="../media/image84.jpeg"/><Relationship Id="rId2" Type="http://schemas.openxmlformats.org/officeDocument/2006/relationships/video" Target="https://www.youtube.com/embed/TnUesQQdVr4?feature=oembed" TargetMode="External"/><Relationship Id="rId1" Type="http://schemas.openxmlformats.org/officeDocument/2006/relationships/video" Target="https://www.youtube.com/embed/eKXwGOJpanI?feature=oembed" TargetMode="External"/><Relationship Id="rId6" Type="http://schemas.openxmlformats.org/officeDocument/2006/relationships/slideLayout" Target="../slideLayouts/slideLayout1.xml"/><Relationship Id="rId11" Type="http://schemas.openxmlformats.org/officeDocument/2006/relationships/image" Target="../media/image83.jpeg"/><Relationship Id="rId5" Type="http://schemas.openxmlformats.org/officeDocument/2006/relationships/video" Target="https://www.youtube.com/embed/btRH-XuQyNg?start=2&amp;feature=oembed" TargetMode="External"/><Relationship Id="rId10" Type="http://schemas.openxmlformats.org/officeDocument/2006/relationships/image" Target="../media/image82.jpeg"/><Relationship Id="rId4" Type="http://schemas.openxmlformats.org/officeDocument/2006/relationships/video" Target="https://www.youtube.com/embed/o7TgUllLR18?feature=oembed" TargetMode="External"/><Relationship Id="rId9" Type="http://schemas.openxmlformats.org/officeDocument/2006/relationships/image" Target="../media/image2.png"/><Relationship Id="rId14" Type="http://schemas.openxmlformats.org/officeDocument/2006/relationships/image" Target="../media/image86.jpe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png"/><Relationship Id="rId3" Type="http://schemas.openxmlformats.org/officeDocument/2006/relationships/image" Target="../media/image19.jpeg"/><Relationship Id="rId7" Type="http://schemas.openxmlformats.org/officeDocument/2006/relationships/diagramQuickStyle" Target="../diagrams/quickStyle3.xml"/><Relationship Id="rId12"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3.xml"/><Relationship Id="rId11" Type="http://schemas.openxmlformats.org/officeDocument/2006/relationships/image" Target="../media/image88.png"/><Relationship Id="rId5" Type="http://schemas.openxmlformats.org/officeDocument/2006/relationships/diagramData" Target="../diagrams/data3.xml"/><Relationship Id="rId10" Type="http://schemas.openxmlformats.org/officeDocument/2006/relationships/image" Target="../media/image87.jpeg"/><Relationship Id="rId4" Type="http://schemas.openxmlformats.org/officeDocument/2006/relationships/image" Target="../media/image20.png"/><Relationship Id="rId9" Type="http://schemas.microsoft.com/office/2007/relationships/diagramDrawing" Target="../diagrams/drawing3.xml"/><Relationship Id="rId1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4.png"/><Relationship Id="rId7"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stopsmoking.ch/" TargetMode="External"/><Relationship Id="rId5" Type="http://schemas.openxmlformats.org/officeDocument/2006/relationships/image" Target="../media/image92.tiff"/><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green gradient&#10;&#10;Description automatically generated with low confidence">
            <a:extLst>
              <a:ext uri="{FF2B5EF4-FFF2-40B4-BE49-F238E27FC236}">
                <a16:creationId xmlns:a16="http://schemas.microsoft.com/office/drawing/2014/main" id="{0438C4D3-DE9A-5B82-754E-E753C0C7C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font, graphics, screenshot, graphic design&#10;&#10;Description automatically generated">
            <a:extLst>
              <a:ext uri="{FF2B5EF4-FFF2-40B4-BE49-F238E27FC236}">
                <a16:creationId xmlns:a16="http://schemas.microsoft.com/office/drawing/2014/main" id="{D1535A20-A5E1-32A1-3F80-F62469411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023" y="1254330"/>
            <a:ext cx="5834080" cy="1572528"/>
          </a:xfrm>
          <a:prstGeom prst="rect">
            <a:avLst/>
          </a:prstGeom>
        </p:spPr>
      </p:pic>
      <p:sp>
        <p:nvSpPr>
          <p:cNvPr id="10" name="Title 1">
            <a:extLst>
              <a:ext uri="{FF2B5EF4-FFF2-40B4-BE49-F238E27FC236}">
                <a16:creationId xmlns:a16="http://schemas.microsoft.com/office/drawing/2014/main" id="{AB818401-B621-E433-096E-93F848D3BBC4}"/>
              </a:ext>
            </a:extLst>
          </p:cNvPr>
          <p:cNvSpPr>
            <a:spLocks noGrp="1"/>
          </p:cNvSpPr>
          <p:nvPr>
            <p:ph type="ctrTitle"/>
          </p:nvPr>
        </p:nvSpPr>
        <p:spPr>
          <a:xfrm>
            <a:off x="979023" y="4449297"/>
            <a:ext cx="5577840" cy="736917"/>
          </a:xfrm>
        </p:spPr>
        <p:txBody>
          <a:bodyPr>
            <a:noAutofit/>
          </a:bodyPr>
          <a:lstStyle/>
          <a:p>
            <a:pPr algn="l"/>
            <a:r>
              <a:rPr lang="de-CH" sz="4400" b="1" dirty="0">
                <a:latin typeface="+mn-lt"/>
              </a:rPr>
              <a:t>Neue Konsumformen, alte Abhängigkeiten</a:t>
            </a:r>
            <a:endParaRPr lang="de-CH" sz="4400" dirty="0">
              <a:latin typeface="+mn-lt"/>
            </a:endParaRPr>
          </a:p>
        </p:txBody>
      </p:sp>
      <p:pic>
        <p:nvPicPr>
          <p:cNvPr id="12" name="Picture 11" descr="A person and person posing for a picture&#10;&#10;Description automatically generated with medium confidence">
            <a:extLst>
              <a:ext uri="{FF2B5EF4-FFF2-40B4-BE49-F238E27FC236}">
                <a16:creationId xmlns:a16="http://schemas.microsoft.com/office/drawing/2014/main" id="{496DC7DF-2C7E-1B4E-9C2C-4416BD5D58A9}"/>
              </a:ext>
            </a:extLst>
          </p:cNvPr>
          <p:cNvPicPr>
            <a:picLocks noChangeAspect="1"/>
          </p:cNvPicPr>
          <p:nvPr/>
        </p:nvPicPr>
        <p:blipFill rotWithShape="1">
          <a:blip r:embed="rId5">
            <a:extLst>
              <a:ext uri="{28A0092B-C50C-407E-A947-70E740481C1C}">
                <a14:useLocalDpi xmlns:a14="http://schemas.microsoft.com/office/drawing/2010/main" val="0"/>
              </a:ext>
            </a:extLst>
          </a:blip>
          <a:srcRect l="-18520" r="19178"/>
          <a:stretch/>
        </p:blipFill>
        <p:spPr>
          <a:xfrm>
            <a:off x="5880100" y="527886"/>
            <a:ext cx="6316178" cy="6341544"/>
          </a:xfrm>
          <a:prstGeom prst="rect">
            <a:avLst/>
          </a:prstGeom>
        </p:spPr>
      </p:pic>
    </p:spTree>
    <p:extLst>
      <p:ext uri="{BB962C8B-B14F-4D97-AF65-F5344CB8AC3E}">
        <p14:creationId xmlns:p14="http://schemas.microsoft.com/office/powerpoint/2010/main" val="15401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7566908" y="5049155"/>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5539350" y="4149407"/>
            <a:ext cx="1767600"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3511792" y="3255272"/>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1035745"/>
            <a:ext cx="10962640" cy="736917"/>
          </a:xfrm>
        </p:spPr>
        <p:txBody>
          <a:bodyPr>
            <a:noAutofit/>
          </a:bodyPr>
          <a:lstStyle/>
          <a:p>
            <a:r>
              <a:rPr lang="de-CH" sz="4400" b="1" dirty="0">
                <a:solidFill>
                  <a:srgbClr val="0799A7"/>
                </a:solidFill>
                <a:latin typeface="+mn-lt"/>
              </a:rPr>
              <a:t>Wie viele Stoffe enthält </a:t>
            </a:r>
            <a:br>
              <a:rPr lang="de-CH" sz="4400" b="1" dirty="0">
                <a:solidFill>
                  <a:srgbClr val="0799A7"/>
                </a:solidFill>
                <a:latin typeface="+mn-lt"/>
              </a:rPr>
            </a:br>
            <a:r>
              <a:rPr lang="de-CH" sz="4400" b="1" dirty="0">
                <a:solidFill>
                  <a:srgbClr val="0799A7"/>
                </a:solidFill>
                <a:latin typeface="+mn-lt"/>
              </a:rPr>
              <a:t>der Rauch einer Zigarette?</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1498737" y="2330278"/>
            <a:ext cx="1767600" cy="1213022"/>
          </a:xfrm>
          <a:prstGeom prst="hexagon">
            <a:avLst/>
          </a:prstGeom>
          <a:solidFill>
            <a:srgbClr val="AAE55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Box 13">
            <a:extLst>
              <a:ext uri="{FF2B5EF4-FFF2-40B4-BE49-F238E27FC236}">
                <a16:creationId xmlns:a16="http://schemas.microsoft.com/office/drawing/2014/main" id="{ADDFC616-382A-8AEB-B358-6B3A9078AF3C}"/>
              </a:ext>
            </a:extLst>
          </p:cNvPr>
          <p:cNvSpPr txBox="1"/>
          <p:nvPr/>
        </p:nvSpPr>
        <p:spPr>
          <a:xfrm>
            <a:off x="1368756" y="2822275"/>
            <a:ext cx="2027558" cy="307777"/>
          </a:xfrm>
          <a:prstGeom prst="rect">
            <a:avLst/>
          </a:prstGeom>
        </p:spPr>
        <p:txBody>
          <a:bodyPr wrap="square" rtlCol="0">
            <a:spAutoFit/>
          </a:bodyPr>
          <a:lstStyle/>
          <a:p>
            <a:pPr algn="ctr"/>
            <a:r>
              <a:rPr lang="de-CH" sz="1400" b="1" dirty="0">
                <a:solidFill>
                  <a:schemeClr val="bg1"/>
                </a:solidFill>
                <a:latin typeface="Montserrat" panose="00000500000000000000" pitchFamily="2" charset="0"/>
              </a:rPr>
              <a:t>Weniger als 30</a:t>
            </a:r>
            <a:endParaRPr lang="de-CH" sz="1400" b="1" dirty="0">
              <a:solidFill>
                <a:schemeClr val="bg1"/>
              </a:solidFill>
            </a:endParaRPr>
          </a:p>
        </p:txBody>
      </p:sp>
      <p:sp>
        <p:nvSpPr>
          <p:cNvPr id="6" name="TextBox 12">
            <a:extLst>
              <a:ext uri="{FF2B5EF4-FFF2-40B4-BE49-F238E27FC236}">
                <a16:creationId xmlns:a16="http://schemas.microsoft.com/office/drawing/2014/main" id="{DE2276F6-ED1C-D91E-9308-6FC573EC0946}"/>
              </a:ext>
            </a:extLst>
          </p:cNvPr>
          <p:cNvSpPr txBox="1"/>
          <p:nvPr/>
        </p:nvSpPr>
        <p:spPr>
          <a:xfrm>
            <a:off x="3439400" y="3703746"/>
            <a:ext cx="2027558" cy="307777"/>
          </a:xfrm>
          <a:prstGeom prst="rect">
            <a:avLst/>
          </a:prstGeom>
        </p:spPr>
        <p:txBody>
          <a:bodyPr wrap="square" rtlCol="0">
            <a:spAutoFit/>
          </a:bodyPr>
          <a:lstStyle/>
          <a:p>
            <a:pPr algn="ctr"/>
            <a:r>
              <a:rPr lang="en-US" sz="1400" b="1">
                <a:solidFill>
                  <a:schemeClr val="bg1"/>
                </a:solidFill>
                <a:latin typeface="Montserrat" panose="00000500000000000000" pitchFamily="2" charset="0"/>
              </a:rPr>
              <a:t>Circa 100</a:t>
            </a:r>
            <a:endParaRPr lang="de-CH" sz="1400" b="1">
              <a:solidFill>
                <a:schemeClr val="bg1"/>
              </a:solidFill>
            </a:endParaRPr>
          </a:p>
        </p:txBody>
      </p:sp>
      <p:sp>
        <p:nvSpPr>
          <p:cNvPr id="19" name="TextBox 12">
            <a:extLst>
              <a:ext uri="{FF2B5EF4-FFF2-40B4-BE49-F238E27FC236}">
                <a16:creationId xmlns:a16="http://schemas.microsoft.com/office/drawing/2014/main" id="{A191DD49-B572-CDCD-3B75-09889E36FE4E}"/>
              </a:ext>
            </a:extLst>
          </p:cNvPr>
          <p:cNvSpPr txBox="1"/>
          <p:nvPr/>
        </p:nvSpPr>
        <p:spPr>
          <a:xfrm>
            <a:off x="5409371" y="4602029"/>
            <a:ext cx="2027558" cy="307777"/>
          </a:xfrm>
          <a:prstGeom prst="rect">
            <a:avLst/>
          </a:prstGeom>
        </p:spPr>
        <p:txBody>
          <a:bodyPr wrap="square" rtlCol="0">
            <a:spAutoFit/>
          </a:bodyPr>
          <a:lstStyle/>
          <a:p>
            <a:pPr algn="ctr"/>
            <a:r>
              <a:rPr lang="en-US" sz="1400" b="1" dirty="0">
                <a:latin typeface="Montserrat" panose="00000500000000000000" pitchFamily="2" charset="0"/>
              </a:rPr>
              <a:t>Circa 1000</a:t>
            </a:r>
            <a:endParaRPr lang="de-CH" sz="1400" b="1" dirty="0"/>
          </a:p>
        </p:txBody>
      </p:sp>
      <p:sp>
        <p:nvSpPr>
          <p:cNvPr id="21" name="TextBox 12">
            <a:extLst>
              <a:ext uri="{FF2B5EF4-FFF2-40B4-BE49-F238E27FC236}">
                <a16:creationId xmlns:a16="http://schemas.microsoft.com/office/drawing/2014/main" id="{C06822E0-71CB-A913-3CA2-68B9B907B6AD}"/>
              </a:ext>
            </a:extLst>
          </p:cNvPr>
          <p:cNvSpPr txBox="1"/>
          <p:nvPr/>
        </p:nvSpPr>
        <p:spPr>
          <a:xfrm>
            <a:off x="7436929" y="5501778"/>
            <a:ext cx="2027558" cy="307777"/>
          </a:xfrm>
          <a:prstGeom prst="rect">
            <a:avLst/>
          </a:prstGeom>
        </p:spPr>
        <p:txBody>
          <a:bodyPr wrap="square" rtlCol="0">
            <a:spAutoFit/>
          </a:bodyPr>
          <a:lstStyle/>
          <a:p>
            <a:pPr algn="ctr"/>
            <a:r>
              <a:rPr lang="en-US" sz="1400" b="1" dirty="0">
                <a:solidFill>
                  <a:schemeClr val="bg1"/>
                </a:solidFill>
                <a:latin typeface="Montserrat" panose="00000500000000000000" pitchFamily="2" charset="0"/>
              </a:rPr>
              <a:t>Circa 7000</a:t>
            </a:r>
            <a:endParaRPr lang="de-CH" sz="1400" b="1" dirty="0">
              <a:solidFill>
                <a:schemeClr val="bg1"/>
              </a:solidFill>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9A0AC592-EBFC-8FF1-FC89-82E2AFEC1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2274486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8352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Mehr als 7000 Stoffe in einer Zigarette</a:t>
            </a:r>
          </a:p>
        </p:txBody>
      </p:sp>
      <p:sp>
        <p:nvSpPr>
          <p:cNvPr id="4" name="CasellaDiTesto 3">
            <a:extLst>
              <a:ext uri="{FF2B5EF4-FFF2-40B4-BE49-F238E27FC236}">
                <a16:creationId xmlns:a16="http://schemas.microsoft.com/office/drawing/2014/main" id="{A8BFA53B-C90B-2DA7-FB1F-2CA0501C0727}"/>
              </a:ext>
            </a:extLst>
          </p:cNvPr>
          <p:cNvSpPr txBox="1"/>
          <p:nvPr/>
        </p:nvSpPr>
        <p:spPr>
          <a:xfrm>
            <a:off x="7165575" y="1379586"/>
            <a:ext cx="3419062" cy="4524315"/>
          </a:xfrm>
          <a:prstGeom prst="rect">
            <a:avLst/>
          </a:prstGeom>
          <a:noFill/>
        </p:spPr>
        <p:txBody>
          <a:bodyPr wrap="square" rtlCol="0">
            <a:spAutoFit/>
          </a:bodyPr>
          <a:lstStyle/>
          <a:p>
            <a:pPr marL="285750" indent="-285750">
              <a:buFont typeface="Arial" panose="020B0604020202020204" pitchFamily="34" charset="0"/>
              <a:buChar char="•"/>
            </a:pPr>
            <a:r>
              <a:rPr lang="de-CH" dirty="0">
                <a:solidFill>
                  <a:schemeClr val="bg1"/>
                </a:solidFill>
              </a:rPr>
              <a:t>In der Pflanze enthalten</a:t>
            </a:r>
          </a:p>
          <a:p>
            <a:r>
              <a:rPr lang="de-CH" i="1" dirty="0">
                <a:solidFill>
                  <a:schemeClr val="bg1"/>
                </a:solidFill>
              </a:rPr>
              <a:t>	Nikotin</a:t>
            </a:r>
          </a:p>
          <a:p>
            <a:endParaRPr lang="de-CH" i="1" dirty="0">
              <a:solidFill>
                <a:schemeClr val="bg1"/>
              </a:solidFill>
            </a:endParaRPr>
          </a:p>
          <a:p>
            <a:pPr marL="285750" indent="-285750">
              <a:buFont typeface="Arial" panose="020B0604020202020204" pitchFamily="34" charset="0"/>
              <a:buChar char="•"/>
            </a:pPr>
            <a:r>
              <a:rPr lang="de-CH" dirty="0">
                <a:solidFill>
                  <a:schemeClr val="bg1"/>
                </a:solidFill>
              </a:rPr>
              <a:t>In der Umwelt</a:t>
            </a:r>
          </a:p>
          <a:p>
            <a:r>
              <a:rPr lang="de-CH" i="1" dirty="0">
                <a:solidFill>
                  <a:schemeClr val="bg1"/>
                </a:solidFill>
              </a:rPr>
              <a:t>	Pflanzenschutzmittel	DDT</a:t>
            </a:r>
          </a:p>
          <a:p>
            <a:endParaRPr lang="de-CH" i="1" dirty="0">
              <a:solidFill>
                <a:schemeClr val="bg1"/>
              </a:solidFill>
            </a:endParaRPr>
          </a:p>
          <a:p>
            <a:pPr marL="285750" indent="-285750">
              <a:buFont typeface="Arial" panose="020B0604020202020204" pitchFamily="34" charset="0"/>
              <a:buChar char="•"/>
            </a:pPr>
            <a:r>
              <a:rPr lang="de-CH" dirty="0">
                <a:solidFill>
                  <a:schemeClr val="bg1"/>
                </a:solidFill>
              </a:rPr>
              <a:t>Vom Hersteller hinzugefügt</a:t>
            </a:r>
          </a:p>
          <a:p>
            <a:r>
              <a:rPr lang="de-CH" dirty="0">
                <a:solidFill>
                  <a:schemeClr val="bg1"/>
                </a:solidFill>
              </a:rPr>
              <a:t>	</a:t>
            </a:r>
            <a:r>
              <a:rPr lang="de-CH" i="1" dirty="0">
                <a:solidFill>
                  <a:schemeClr val="bg1"/>
                </a:solidFill>
              </a:rPr>
              <a:t>Ammoniak</a:t>
            </a:r>
          </a:p>
          <a:p>
            <a:r>
              <a:rPr lang="de-CH" i="1" dirty="0">
                <a:solidFill>
                  <a:schemeClr val="bg1"/>
                </a:solidFill>
              </a:rPr>
              <a:t>	Menthol</a:t>
            </a:r>
          </a:p>
          <a:p>
            <a:r>
              <a:rPr lang="de-CH" i="1" dirty="0">
                <a:solidFill>
                  <a:schemeClr val="bg1"/>
                </a:solidFill>
              </a:rPr>
              <a:t>	Aromen</a:t>
            </a:r>
          </a:p>
          <a:p>
            <a:pPr marL="285750" indent="-285750">
              <a:buFont typeface="Arial" panose="020B0604020202020204" pitchFamily="34" charset="0"/>
              <a:buChar char="•"/>
            </a:pPr>
            <a:endParaRPr lang="de-CH" dirty="0">
              <a:solidFill>
                <a:schemeClr val="bg1"/>
              </a:solidFill>
            </a:endParaRPr>
          </a:p>
          <a:p>
            <a:pPr marL="285750" indent="-285750">
              <a:buFont typeface="Arial" panose="020B0604020202020204" pitchFamily="34" charset="0"/>
              <a:buChar char="•"/>
            </a:pPr>
            <a:r>
              <a:rPr lang="de-CH" b="1" dirty="0">
                <a:solidFill>
                  <a:schemeClr val="bg1"/>
                </a:solidFill>
              </a:rPr>
              <a:t>Verbrennungs</a:t>
            </a:r>
            <a:r>
              <a:rPr lang="de-CH" dirty="0">
                <a:solidFill>
                  <a:schemeClr val="bg1"/>
                </a:solidFill>
              </a:rPr>
              <a:t>produkte</a:t>
            </a:r>
            <a:r>
              <a:rPr lang="de-CH" b="1" dirty="0">
                <a:solidFill>
                  <a:schemeClr val="bg1"/>
                </a:solidFill>
              </a:rPr>
              <a:t>	</a:t>
            </a:r>
          </a:p>
          <a:p>
            <a:r>
              <a:rPr lang="de-CH" b="1" i="1" dirty="0">
                <a:solidFill>
                  <a:schemeClr val="bg1"/>
                </a:solidFill>
              </a:rPr>
              <a:t>	</a:t>
            </a:r>
            <a:r>
              <a:rPr lang="de-CH" i="1" dirty="0">
                <a:solidFill>
                  <a:schemeClr val="bg1"/>
                </a:solidFill>
              </a:rPr>
              <a:t>Teer</a:t>
            </a:r>
          </a:p>
          <a:p>
            <a:r>
              <a:rPr lang="de-CH" i="1" dirty="0">
                <a:solidFill>
                  <a:schemeClr val="bg1"/>
                </a:solidFill>
              </a:rPr>
              <a:t>	Kohlenmonoxid</a:t>
            </a:r>
          </a:p>
          <a:p>
            <a:r>
              <a:rPr lang="de-CH" i="1" dirty="0">
                <a:solidFill>
                  <a:schemeClr val="bg1"/>
                </a:solidFill>
              </a:rPr>
              <a:t>	Formaldehyd</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2798B665-13CD-1FF5-21F4-36AA6A586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6" name="CasellaDiTesto 5">
            <a:extLst>
              <a:ext uri="{FF2B5EF4-FFF2-40B4-BE49-F238E27FC236}">
                <a16:creationId xmlns:a16="http://schemas.microsoft.com/office/drawing/2014/main" id="{9264AF88-DD45-62F9-C4D3-4778AF3C7D82}"/>
              </a:ext>
            </a:extLst>
          </p:cNvPr>
          <p:cNvSpPr txBox="1"/>
          <p:nvPr/>
        </p:nvSpPr>
        <p:spPr>
          <a:xfrm>
            <a:off x="266700" y="6606007"/>
            <a:ext cx="3324225" cy="215444"/>
          </a:xfrm>
          <a:prstGeom prst="rect">
            <a:avLst/>
          </a:prstGeom>
          <a:noFill/>
        </p:spPr>
        <p:txBody>
          <a:bodyPr wrap="square" rtlCol="0">
            <a:spAutoFit/>
          </a:bodyPr>
          <a:lstStyle/>
          <a:p>
            <a:r>
              <a:rPr lang="it-CH" sz="800" dirty="0"/>
              <a:t>Fonte: fondazione Veronesi</a:t>
            </a:r>
          </a:p>
        </p:txBody>
      </p:sp>
      <p:pic>
        <p:nvPicPr>
          <p:cNvPr id="8" name="Immagine 7" descr="Immagine che contiene testo, frutto&#10;&#10;Descrizione generata automaticamente">
            <a:extLst>
              <a:ext uri="{FF2B5EF4-FFF2-40B4-BE49-F238E27FC236}">
                <a16:creationId xmlns:a16="http://schemas.microsoft.com/office/drawing/2014/main" id="{46351093-0DA3-4AA6-9985-FA781A35E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32" y="1203580"/>
            <a:ext cx="5059680" cy="5286073"/>
          </a:xfrm>
          <a:prstGeom prst="rect">
            <a:avLst/>
          </a:prstGeom>
        </p:spPr>
      </p:pic>
    </p:spTree>
    <p:extLst>
      <p:ext uri="{BB962C8B-B14F-4D97-AF65-F5344CB8AC3E}">
        <p14:creationId xmlns:p14="http://schemas.microsoft.com/office/powerpoint/2010/main" val="2576003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8210" r="8212" b="3"/>
          <a:stretch/>
        </p:blipFill>
        <p:spPr>
          <a:xfrm>
            <a:off x="198741" y="171720"/>
            <a:ext cx="5803323" cy="3905677"/>
          </a:xfrm>
          <a:prstGeom prst="rect">
            <a:avLst/>
          </a:prstGeom>
        </p:spPr>
      </p:pic>
      <p:pic>
        <p:nvPicPr>
          <p:cNvPr id="5" name="Immagine 4" descr="Immagine che contiene testo, forniture per ufficio, Prodotti generali, strumento di scrittura&#10;&#10;Descrizione generata automaticamente">
            <a:extLst>
              <a:ext uri="{FF2B5EF4-FFF2-40B4-BE49-F238E27FC236}">
                <a16:creationId xmlns:a16="http://schemas.microsoft.com/office/drawing/2014/main" id="{5890E057-4812-3DD2-EE76-CAA9AA52A0A3}"/>
              </a:ext>
            </a:extLst>
          </p:cNvPr>
          <p:cNvPicPr>
            <a:picLocks noChangeAspect="1"/>
          </p:cNvPicPr>
          <p:nvPr/>
        </p:nvPicPr>
        <p:blipFill rotWithShape="1">
          <a:blip r:embed="rId3">
            <a:extLst>
              <a:ext uri="{28A0092B-C50C-407E-A947-70E740481C1C}">
                <a14:useLocalDpi xmlns:a14="http://schemas.microsoft.com/office/drawing/2010/main" val="0"/>
              </a:ext>
            </a:extLst>
          </a:blip>
          <a:srcRect l="7337" t="1884" r="1742" b="4504"/>
          <a:stretch/>
        </p:blipFill>
        <p:spPr>
          <a:xfrm rot="16200000">
            <a:off x="3279913" y="-1999411"/>
            <a:ext cx="5629124" cy="10303458"/>
          </a:xfrm>
          <a:prstGeom prst="rect">
            <a:avLst/>
          </a:prstGeom>
        </p:spPr>
      </p:pic>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1272283" y="5505103"/>
            <a:ext cx="10191405" cy="1109031"/>
          </a:xfrm>
        </p:spPr>
        <p:txBody>
          <a:bodyPr>
            <a:normAutofit/>
          </a:bodyPr>
          <a:lstStyle/>
          <a:p>
            <a:r>
              <a:rPr lang="de-CH" sz="4800" b="1" dirty="0">
                <a:latin typeface="+mn-lt"/>
              </a:rPr>
              <a:t>Schaut euch das Foto genau an …</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CDE9A00D-6C98-8CAC-C57B-983B31C3E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96842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1956844" y="2163111"/>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8025017" y="4872753"/>
            <a:ext cx="1767600" cy="1213022"/>
          </a:xfrm>
          <a:prstGeom prst="hexagon">
            <a:avLst/>
          </a:prstGeom>
          <a:solidFill>
            <a:srgbClr val="92D05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5997459" y="3978618"/>
            <a:ext cx="1767600"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823710"/>
            <a:ext cx="10962640" cy="736917"/>
          </a:xfrm>
        </p:spPr>
        <p:txBody>
          <a:bodyPr>
            <a:noAutofit/>
          </a:bodyPr>
          <a:lstStyle/>
          <a:p>
            <a:r>
              <a:rPr lang="de-CH" sz="4400" b="1" dirty="0">
                <a:solidFill>
                  <a:srgbClr val="0799A7"/>
                </a:solidFill>
                <a:latin typeface="+mn-lt"/>
              </a:rPr>
              <a:t>Wie viele </a:t>
            </a:r>
            <a:r>
              <a:rPr lang="de-CH" sz="4400" b="1" dirty="0" err="1">
                <a:solidFill>
                  <a:srgbClr val="0799A7"/>
                </a:solidFill>
                <a:latin typeface="+mn-lt"/>
              </a:rPr>
              <a:t>Vapes</a:t>
            </a:r>
            <a:r>
              <a:rPr lang="de-CH" sz="4400" b="1" dirty="0">
                <a:solidFill>
                  <a:srgbClr val="0799A7"/>
                </a:solidFill>
                <a:latin typeface="+mn-lt"/>
              </a:rPr>
              <a:t> seht ihr?</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3984404" y="3053624"/>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DFC616-382A-8AEB-B358-6B3A9078AF3C}"/>
              </a:ext>
            </a:extLst>
          </p:cNvPr>
          <p:cNvSpPr txBox="1"/>
          <p:nvPr/>
        </p:nvSpPr>
        <p:spPr>
          <a:xfrm>
            <a:off x="3854423" y="3545621"/>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8</a:t>
            </a:r>
            <a:endParaRPr kumimoji="0" lang="de-CH"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DE2276F6-ED1C-D91E-9308-6FC573EC0946}"/>
              </a:ext>
            </a:extLst>
          </p:cNvPr>
          <p:cNvSpPr txBox="1"/>
          <p:nvPr/>
        </p:nvSpPr>
        <p:spPr>
          <a:xfrm>
            <a:off x="5925067" y="4427092"/>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ontserrat" panose="00000500000000000000" pitchFamily="2" charset="0"/>
                <a:ea typeface="+mn-ea"/>
                <a:cs typeface="+mn-cs"/>
              </a:rPr>
              <a:t>4</a:t>
            </a:r>
            <a:endParaRPr kumimoji="0" lang="de-CH" sz="1400" b="1" i="0" u="none" strike="noStrike" kern="1200" cap="none" spc="0" normalizeH="0" baseline="0" noProof="0" dirty="0">
              <a:ln>
                <a:noFill/>
              </a:ln>
              <a:effectLst/>
              <a:uLnTx/>
              <a:uFillTx/>
              <a:latin typeface="Calibri" panose="020F0502020204030204"/>
              <a:ea typeface="+mn-ea"/>
              <a:cs typeface="+mn-cs"/>
            </a:endParaRPr>
          </a:p>
        </p:txBody>
      </p:sp>
      <p:sp>
        <p:nvSpPr>
          <p:cNvPr id="19" name="TextBox 12">
            <a:extLst>
              <a:ext uri="{FF2B5EF4-FFF2-40B4-BE49-F238E27FC236}">
                <a16:creationId xmlns:a16="http://schemas.microsoft.com/office/drawing/2014/main" id="{A191DD49-B572-CDCD-3B75-09889E36FE4E}"/>
              </a:ext>
            </a:extLst>
          </p:cNvPr>
          <p:cNvSpPr txBox="1"/>
          <p:nvPr/>
        </p:nvSpPr>
        <p:spPr>
          <a:xfrm>
            <a:off x="7895038" y="5325375"/>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2</a:t>
            </a:r>
            <a:endParaRPr kumimoji="0" lang="de-CH"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12">
            <a:extLst>
              <a:ext uri="{FF2B5EF4-FFF2-40B4-BE49-F238E27FC236}">
                <a16:creationId xmlns:a16="http://schemas.microsoft.com/office/drawing/2014/main" id="{C06822E0-71CB-A913-3CA2-68B9B907B6AD}"/>
              </a:ext>
            </a:extLst>
          </p:cNvPr>
          <p:cNvSpPr txBox="1"/>
          <p:nvPr/>
        </p:nvSpPr>
        <p:spPr>
          <a:xfrm>
            <a:off x="1826865" y="2615734"/>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6</a:t>
            </a:r>
            <a:endParaRPr kumimoji="0" lang="de-CH"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B1DF5D90-F11A-BB95-110A-BDDD84CC6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596" y="236740"/>
            <a:ext cx="1996515" cy="538144"/>
          </a:xfrm>
          <a:prstGeom prst="rect">
            <a:avLst/>
          </a:prstGeom>
        </p:spPr>
      </p:pic>
    </p:spTree>
    <p:extLst>
      <p:ext uri="{BB962C8B-B14F-4D97-AF65-F5344CB8AC3E}">
        <p14:creationId xmlns:p14="http://schemas.microsoft.com/office/powerpoint/2010/main" val="2952917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magine 10" descr="Immagine che contiene forniture per ufficio, strumento di scrittura, design, viola&#10;&#10;Descrizione generata automaticamente">
            <a:extLst>
              <a:ext uri="{FF2B5EF4-FFF2-40B4-BE49-F238E27FC236}">
                <a16:creationId xmlns:a16="http://schemas.microsoft.com/office/drawing/2014/main" id="{2A6DA604-840A-7D20-7C7E-0B94030E97B4}"/>
              </a:ext>
            </a:extLst>
          </p:cNvPr>
          <p:cNvPicPr>
            <a:picLocks noChangeAspect="1"/>
          </p:cNvPicPr>
          <p:nvPr/>
        </p:nvPicPr>
        <p:blipFill rotWithShape="1">
          <a:blip r:embed="rId2">
            <a:extLst>
              <a:ext uri="{28A0092B-C50C-407E-A947-70E740481C1C}">
                <a14:useLocalDpi xmlns:a14="http://schemas.microsoft.com/office/drawing/2010/main" val="0"/>
              </a:ext>
            </a:extLst>
          </a:blip>
          <a:srcRect t="7115" b="8632"/>
          <a:stretch/>
        </p:blipFill>
        <p:spPr>
          <a:xfrm>
            <a:off x="-40496" y="1282"/>
            <a:ext cx="12191980" cy="6856718"/>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12" name="CasellaDiTesto 11">
            <a:extLst>
              <a:ext uri="{FF2B5EF4-FFF2-40B4-BE49-F238E27FC236}">
                <a16:creationId xmlns:a16="http://schemas.microsoft.com/office/drawing/2014/main" id="{CCDB087E-65D5-C10D-BB16-60D9F688E74B}"/>
              </a:ext>
            </a:extLst>
          </p:cNvPr>
          <p:cNvSpPr txBox="1"/>
          <p:nvPr/>
        </p:nvSpPr>
        <p:spPr>
          <a:xfrm>
            <a:off x="696480" y="1859340"/>
            <a:ext cx="4989945" cy="1569660"/>
          </a:xfrm>
          <a:prstGeom prst="rect">
            <a:avLst/>
          </a:prstGeom>
          <a:noFill/>
        </p:spPr>
        <p:txBody>
          <a:bodyPr wrap="square" rtlCol="0">
            <a:spAutoFit/>
          </a:bodyPr>
          <a:lstStyle/>
          <a:p>
            <a:r>
              <a:rPr lang="it-CH" sz="9600" dirty="0">
                <a:solidFill>
                  <a:schemeClr val="bg1"/>
                </a:solidFill>
              </a:rPr>
              <a:t>8 VAPES</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6A812588-17C1-1F9B-4D0D-794BA6A90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377076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2" name="Titolo 1">
            <a:extLst>
              <a:ext uri="{FF2B5EF4-FFF2-40B4-BE49-F238E27FC236}">
                <a16:creationId xmlns:a16="http://schemas.microsoft.com/office/drawing/2014/main" id="{EC8185C4-BEB3-FFC2-4471-FFB76302EF82}"/>
              </a:ext>
            </a:extLst>
          </p:cNvPr>
          <p:cNvSpPr txBox="1">
            <a:spLocks/>
          </p:cNvSpPr>
          <p:nvPr/>
        </p:nvSpPr>
        <p:spPr>
          <a:xfrm>
            <a:off x="1882607" y="5183046"/>
            <a:ext cx="8532000"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E-Zigaretten der 1. bis 4. Generation</a:t>
            </a:r>
          </a:p>
        </p:txBody>
      </p:sp>
      <p:pic>
        <p:nvPicPr>
          <p:cNvPr id="4" name="Picture 2" descr="Figure 6.1. The evolution of e-cigarettes, by product generation and characteristics.">
            <a:extLst>
              <a:ext uri="{FF2B5EF4-FFF2-40B4-BE49-F238E27FC236}">
                <a16:creationId xmlns:a16="http://schemas.microsoft.com/office/drawing/2014/main" id="{49810251-C95C-8D63-2DD7-192433D4FBA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4706"/>
          <a:stretch/>
        </p:blipFill>
        <p:spPr bwMode="auto">
          <a:xfrm>
            <a:off x="2202458" y="1462337"/>
            <a:ext cx="7787083" cy="360324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C518073-68D7-6A6E-222E-102B39A88A56}"/>
              </a:ext>
            </a:extLst>
          </p:cNvPr>
          <p:cNvSpPr txBox="1"/>
          <p:nvPr/>
        </p:nvSpPr>
        <p:spPr>
          <a:xfrm>
            <a:off x="2150786" y="999977"/>
            <a:ext cx="1859728" cy="461665"/>
          </a:xfrm>
          <a:prstGeom prst="rect">
            <a:avLst/>
          </a:prstGeom>
          <a:noFill/>
        </p:spPr>
        <p:txBody>
          <a:bodyPr wrap="square" rtlCol="0">
            <a:spAutoFit/>
          </a:bodyPr>
          <a:lstStyle/>
          <a:p>
            <a:pPr algn="ctr"/>
            <a:r>
              <a:rPr lang="de-CH" sz="1200" dirty="0"/>
              <a:t>Erste Generation</a:t>
            </a:r>
          </a:p>
          <a:p>
            <a:pPr algn="ctr"/>
            <a:r>
              <a:rPr lang="de-CH" sz="1200" dirty="0"/>
              <a:t>Aussehen einer Zigarette</a:t>
            </a:r>
          </a:p>
        </p:txBody>
      </p:sp>
      <p:sp>
        <p:nvSpPr>
          <p:cNvPr id="7" name="CasellaDiTesto 6">
            <a:extLst>
              <a:ext uri="{FF2B5EF4-FFF2-40B4-BE49-F238E27FC236}">
                <a16:creationId xmlns:a16="http://schemas.microsoft.com/office/drawing/2014/main" id="{37AD1367-9C40-81B2-1854-BD3AFB8B7215}"/>
              </a:ext>
            </a:extLst>
          </p:cNvPr>
          <p:cNvSpPr txBox="1"/>
          <p:nvPr/>
        </p:nvSpPr>
        <p:spPr>
          <a:xfrm>
            <a:off x="3777258" y="990121"/>
            <a:ext cx="2304059" cy="461665"/>
          </a:xfrm>
          <a:prstGeom prst="rect">
            <a:avLst/>
          </a:prstGeom>
          <a:noFill/>
        </p:spPr>
        <p:txBody>
          <a:bodyPr wrap="square">
            <a:spAutoFit/>
          </a:bodyPr>
          <a:lstStyle/>
          <a:p>
            <a:pPr algn="ctr"/>
            <a:r>
              <a:rPr lang="de-CH" sz="1200" dirty="0"/>
              <a:t>Zweite</a:t>
            </a:r>
            <a:r>
              <a:rPr lang="it-CH" sz="1200" dirty="0"/>
              <a:t> </a:t>
            </a:r>
            <a:r>
              <a:rPr lang="de-CH" sz="1200" dirty="0"/>
              <a:t>Generation</a:t>
            </a:r>
            <a:endParaRPr lang="it-CH" sz="1200" dirty="0"/>
          </a:p>
          <a:p>
            <a:pPr algn="ctr"/>
            <a:r>
              <a:rPr lang="de-CH" sz="1200" dirty="0"/>
              <a:t>Wiederauffüllbar</a:t>
            </a:r>
          </a:p>
        </p:txBody>
      </p:sp>
      <p:sp>
        <p:nvSpPr>
          <p:cNvPr id="8" name="CasellaDiTesto 7">
            <a:extLst>
              <a:ext uri="{FF2B5EF4-FFF2-40B4-BE49-F238E27FC236}">
                <a16:creationId xmlns:a16="http://schemas.microsoft.com/office/drawing/2014/main" id="{67047744-E876-17A7-9A66-4ACABF4D59E7}"/>
              </a:ext>
            </a:extLst>
          </p:cNvPr>
          <p:cNvSpPr txBox="1"/>
          <p:nvPr/>
        </p:nvSpPr>
        <p:spPr>
          <a:xfrm>
            <a:off x="5894694" y="990816"/>
            <a:ext cx="2404388" cy="461665"/>
          </a:xfrm>
          <a:prstGeom prst="rect">
            <a:avLst/>
          </a:prstGeom>
          <a:noFill/>
        </p:spPr>
        <p:txBody>
          <a:bodyPr wrap="square">
            <a:spAutoFit/>
          </a:bodyPr>
          <a:lstStyle/>
          <a:p>
            <a:pPr algn="ctr"/>
            <a:r>
              <a:rPr lang="it-CH" sz="1200" dirty="0"/>
              <a:t>Dritte </a:t>
            </a:r>
            <a:r>
              <a:rPr lang="de-CH" sz="1200" dirty="0"/>
              <a:t>Generation</a:t>
            </a:r>
            <a:endParaRPr lang="it-CH" sz="1200" dirty="0"/>
          </a:p>
          <a:p>
            <a:pPr algn="ctr"/>
            <a:r>
              <a:rPr lang="de-CH" sz="1200" dirty="0"/>
              <a:t>Grosser</a:t>
            </a:r>
            <a:r>
              <a:rPr lang="it-CH" sz="1200" dirty="0"/>
              <a:t> Tank</a:t>
            </a:r>
          </a:p>
        </p:txBody>
      </p:sp>
      <p:sp>
        <p:nvSpPr>
          <p:cNvPr id="10" name="CasellaDiTesto 9">
            <a:extLst>
              <a:ext uri="{FF2B5EF4-FFF2-40B4-BE49-F238E27FC236}">
                <a16:creationId xmlns:a16="http://schemas.microsoft.com/office/drawing/2014/main" id="{B99C3A9D-9C18-26D2-EAD8-6B7BD61BA87D}"/>
              </a:ext>
            </a:extLst>
          </p:cNvPr>
          <p:cNvSpPr txBox="1"/>
          <p:nvPr/>
        </p:nvSpPr>
        <p:spPr>
          <a:xfrm>
            <a:off x="7839895" y="988615"/>
            <a:ext cx="2404388" cy="461665"/>
          </a:xfrm>
          <a:prstGeom prst="rect">
            <a:avLst/>
          </a:prstGeom>
          <a:noFill/>
        </p:spPr>
        <p:txBody>
          <a:bodyPr wrap="square">
            <a:spAutoFit/>
          </a:bodyPr>
          <a:lstStyle/>
          <a:p>
            <a:pPr algn="ctr"/>
            <a:r>
              <a:rPr lang="de-CH" sz="1200" dirty="0"/>
              <a:t>Vierte Generation</a:t>
            </a:r>
          </a:p>
          <a:p>
            <a:pPr algn="ctr"/>
            <a:r>
              <a:rPr lang="de-CH" sz="1200" dirty="0"/>
              <a:t>Nikotinsalze – mit Pod</a:t>
            </a:r>
          </a:p>
        </p:txBody>
      </p:sp>
      <p:pic>
        <p:nvPicPr>
          <p:cNvPr id="11" name="Picture 24" descr="A picture containing font, graphics, screenshot, graphic design&#10;&#10;Description automatically generated">
            <a:extLst>
              <a:ext uri="{FF2B5EF4-FFF2-40B4-BE49-F238E27FC236}">
                <a16:creationId xmlns:a16="http://schemas.microsoft.com/office/drawing/2014/main" id="{F87E4D5B-8A8D-40B8-99AF-A21BF4BE0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48749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een background with white swirls&#10;&#10;Description automatically generated with low confidence">
            <a:extLst>
              <a:ext uri="{FF2B5EF4-FFF2-40B4-BE49-F238E27FC236}">
                <a16:creationId xmlns:a16="http://schemas.microsoft.com/office/drawing/2014/main" id="{95A57DBC-CA72-74BC-684A-905E65780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 y="0"/>
            <a:ext cx="12232516" cy="6988956"/>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2" name="Titolo 1">
            <a:extLst>
              <a:ext uri="{FF2B5EF4-FFF2-40B4-BE49-F238E27FC236}">
                <a16:creationId xmlns:a16="http://schemas.microsoft.com/office/drawing/2014/main" id="{EC8185C4-BEB3-FFC2-4471-FFB76302EF82}"/>
              </a:ext>
            </a:extLst>
          </p:cNvPr>
          <p:cNvSpPr txBox="1">
            <a:spLocks/>
          </p:cNvSpPr>
          <p:nvPr/>
        </p:nvSpPr>
        <p:spPr>
          <a:xfrm>
            <a:off x="3150825" y="5426323"/>
            <a:ext cx="8164606"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E-Zigarette der 5. Generation</a:t>
            </a:r>
          </a:p>
        </p:txBody>
      </p:sp>
      <p:pic>
        <p:nvPicPr>
          <p:cNvPr id="11" name="Immagine 10" descr="Immagine che contiene Policromia, strumento di scrittura, forniture per ufficio, cancelleria&#10;&#10;Descrizione generata automaticamente">
            <a:extLst>
              <a:ext uri="{FF2B5EF4-FFF2-40B4-BE49-F238E27FC236}">
                <a16:creationId xmlns:a16="http://schemas.microsoft.com/office/drawing/2014/main" id="{56F2DA0B-EB35-A638-0356-7AF840DB3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056" y="894881"/>
            <a:ext cx="6043863" cy="3913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magine 6" descr="Immagine che contiene bottiglia, cilindro&#10;&#10;Descrizione generata automaticamente">
            <a:extLst>
              <a:ext uri="{FF2B5EF4-FFF2-40B4-BE49-F238E27FC236}">
                <a16:creationId xmlns:a16="http://schemas.microsoft.com/office/drawing/2014/main" id="{D027490D-C3C0-3D47-5ABB-4CF1277D2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84" y="219412"/>
            <a:ext cx="3225966" cy="5937555"/>
          </a:xfrm>
          <a:prstGeom prst="rect">
            <a:avLst/>
          </a:prstGeom>
        </p:spPr>
      </p:pic>
      <p:pic>
        <p:nvPicPr>
          <p:cNvPr id="6" name="Picture 24" descr="A picture containing font, graphics, screenshot, graphic design&#10;&#10;Description automatically generated">
            <a:extLst>
              <a:ext uri="{FF2B5EF4-FFF2-40B4-BE49-F238E27FC236}">
                <a16:creationId xmlns:a16="http://schemas.microsoft.com/office/drawing/2014/main" id="{58D9BCCA-E9A8-AA9A-6632-F7EECAA87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317353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3057366"/>
            <a:ext cx="10962640" cy="736917"/>
          </a:xfrm>
        </p:spPr>
        <p:txBody>
          <a:bodyPr>
            <a:noAutofit/>
          </a:bodyPr>
          <a:lstStyle/>
          <a:p>
            <a:r>
              <a:rPr lang="de-CH" sz="4400" b="1" dirty="0">
                <a:solidFill>
                  <a:srgbClr val="0799A7"/>
                </a:solidFill>
                <a:latin typeface="+mn-lt"/>
              </a:rPr>
              <a:t>Was ist der Unterschied zwischen </a:t>
            </a:r>
            <a:r>
              <a:rPr lang="de-CH" sz="4400" b="1" dirty="0" err="1">
                <a:solidFill>
                  <a:srgbClr val="0799A7"/>
                </a:solidFill>
                <a:latin typeface="+mn-lt"/>
              </a:rPr>
              <a:t>Vapes</a:t>
            </a:r>
            <a:r>
              <a:rPr lang="de-CH" sz="4400" b="1" dirty="0">
                <a:solidFill>
                  <a:srgbClr val="0799A7"/>
                </a:solidFill>
                <a:latin typeface="+mn-lt"/>
              </a:rPr>
              <a:t> und erhitzbaren Tabakprodukten?</a:t>
            </a: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ADA8EB49-A114-F8C6-C523-6E33C0DA1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349445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1D9CFD18-D9D3-4485-6645-9BB4B58D0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2" name="CasellaDiTesto 1">
            <a:extLst>
              <a:ext uri="{FF2B5EF4-FFF2-40B4-BE49-F238E27FC236}">
                <a16:creationId xmlns:a16="http://schemas.microsoft.com/office/drawing/2014/main" id="{6ECD930F-B126-AB04-CDFD-23D6537905BA}"/>
              </a:ext>
            </a:extLst>
          </p:cNvPr>
          <p:cNvSpPr txBox="1"/>
          <p:nvPr/>
        </p:nvSpPr>
        <p:spPr>
          <a:xfrm>
            <a:off x="5494355" y="3694967"/>
            <a:ext cx="1500554" cy="553998"/>
          </a:xfrm>
          <a:prstGeom prst="rect">
            <a:avLst/>
          </a:prstGeom>
          <a:noFill/>
        </p:spPr>
        <p:txBody>
          <a:bodyPr wrap="square" rtlCol="0">
            <a:spAutoFit/>
          </a:bodyPr>
          <a:lstStyle/>
          <a:p>
            <a:r>
              <a:rPr lang="it-CH" sz="3000" dirty="0">
                <a:solidFill>
                  <a:schemeClr val="bg1"/>
                </a:solidFill>
              </a:rPr>
              <a:t>VS</a:t>
            </a:r>
          </a:p>
        </p:txBody>
      </p:sp>
      <p:sp>
        <p:nvSpPr>
          <p:cNvPr id="6" name="CasellaDiTesto 5">
            <a:extLst>
              <a:ext uri="{FF2B5EF4-FFF2-40B4-BE49-F238E27FC236}">
                <a16:creationId xmlns:a16="http://schemas.microsoft.com/office/drawing/2014/main" id="{BC9E5AE4-2C53-3191-92CD-4E6818088011}"/>
              </a:ext>
            </a:extLst>
          </p:cNvPr>
          <p:cNvSpPr txBox="1"/>
          <p:nvPr/>
        </p:nvSpPr>
        <p:spPr>
          <a:xfrm>
            <a:off x="4515844" y="881645"/>
            <a:ext cx="3457575" cy="369332"/>
          </a:xfrm>
          <a:prstGeom prst="rect">
            <a:avLst/>
          </a:prstGeom>
          <a:noFill/>
        </p:spPr>
        <p:txBody>
          <a:bodyPr wrap="square" rtlCol="0">
            <a:spAutoFit/>
          </a:bodyPr>
          <a:lstStyle/>
          <a:p>
            <a:r>
              <a:rPr lang="de-CH" dirty="0"/>
              <a:t>Erhitzbare Tabakprodukte</a:t>
            </a:r>
          </a:p>
        </p:txBody>
      </p:sp>
      <p:pic>
        <p:nvPicPr>
          <p:cNvPr id="7" name="Immagine 6" descr="Immagine che contiene bottiglia, cilindro&#10;&#10;Descrizione generata automaticamente">
            <a:extLst>
              <a:ext uri="{FF2B5EF4-FFF2-40B4-BE49-F238E27FC236}">
                <a16:creationId xmlns:a16="http://schemas.microsoft.com/office/drawing/2014/main" id="{F70B0C81-6F59-3FD8-A716-352A8C245BC9}"/>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t="4346" r="56352"/>
          <a:stretch/>
        </p:blipFill>
        <p:spPr>
          <a:xfrm>
            <a:off x="6835967" y="1875618"/>
            <a:ext cx="1039466" cy="4192694"/>
          </a:xfrm>
          <a:prstGeom prst="rect">
            <a:avLst/>
          </a:prstGeom>
        </p:spPr>
      </p:pic>
      <p:pic>
        <p:nvPicPr>
          <p:cNvPr id="3" name="Picture 2" descr="Premium Vector | Electronic iqos cigarette. illustration of white  electronic cigarette.">
            <a:extLst>
              <a:ext uri="{FF2B5EF4-FFF2-40B4-BE49-F238E27FC236}">
                <a16:creationId xmlns:a16="http://schemas.microsoft.com/office/drawing/2014/main" id="{FB904EF9-32B3-1881-6EE2-356E61FAECAE}"/>
              </a:ext>
            </a:extLst>
          </p:cNvPr>
          <p:cNvPicPr>
            <a:picLocks noChangeAspect="1" noChangeArrowheads="1"/>
          </p:cNvPicPr>
          <p:nvPr/>
        </p:nvPicPr>
        <p:blipFill rotWithShape="1">
          <a:blip r:embed="rId6">
            <a:duotone>
              <a:prstClr val="black"/>
              <a:schemeClr val="accent6">
                <a:tint val="45000"/>
                <a:satMod val="400000"/>
              </a:schemeClr>
            </a:duotone>
            <a:extLst>
              <a:ext uri="{BEBA8EAE-BF5A-486C-A8C5-ECC9F3942E4B}">
                <a14:imgProps xmlns:a14="http://schemas.microsoft.com/office/drawing/2010/main">
                  <a14:imgLayer r:embed="rId7">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rcRect l="49159" t="7006" r="26488"/>
          <a:stretch/>
        </p:blipFill>
        <p:spPr bwMode="auto">
          <a:xfrm>
            <a:off x="3904946" y="2435679"/>
            <a:ext cx="918603" cy="35076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ma 11">
            <a:extLst>
              <a:ext uri="{FF2B5EF4-FFF2-40B4-BE49-F238E27FC236}">
                <a16:creationId xmlns:a16="http://schemas.microsoft.com/office/drawing/2014/main" id="{9C7F8562-1420-DD5B-920F-8C1146BC2D25}"/>
              </a:ext>
            </a:extLst>
          </p:cNvPr>
          <p:cNvGraphicFramePr/>
          <p:nvPr/>
        </p:nvGraphicFramePr>
        <p:xfrm>
          <a:off x="838200" y="2005135"/>
          <a:ext cx="3160187" cy="39336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ma 12">
            <a:extLst>
              <a:ext uri="{FF2B5EF4-FFF2-40B4-BE49-F238E27FC236}">
                <a16:creationId xmlns:a16="http://schemas.microsoft.com/office/drawing/2014/main" id="{DE3E7560-FB8D-E65D-5A5B-803E2EE17F16}"/>
              </a:ext>
            </a:extLst>
          </p:cNvPr>
          <p:cNvGraphicFramePr/>
          <p:nvPr/>
        </p:nvGraphicFramePr>
        <p:xfrm>
          <a:off x="8056700" y="2005135"/>
          <a:ext cx="3160187" cy="39336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96022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7566908" y="5049155"/>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5524847" y="4151111"/>
            <a:ext cx="1782103"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3511792" y="3255272"/>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969484"/>
            <a:ext cx="10962640" cy="736917"/>
          </a:xfrm>
        </p:spPr>
        <p:txBody>
          <a:bodyPr>
            <a:noAutofit/>
          </a:bodyPr>
          <a:lstStyle/>
          <a:p>
            <a:r>
              <a:rPr lang="de-CH" sz="4400" b="1" dirty="0" err="1">
                <a:solidFill>
                  <a:srgbClr val="0799A7"/>
                </a:solidFill>
                <a:latin typeface="+mn-lt"/>
              </a:rPr>
              <a:t>Vapes</a:t>
            </a:r>
            <a:r>
              <a:rPr lang="de-CH" sz="4400" b="1" dirty="0">
                <a:solidFill>
                  <a:srgbClr val="0799A7"/>
                </a:solidFill>
                <a:latin typeface="+mn-lt"/>
              </a:rPr>
              <a:t> geben ab …</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1498737" y="2330278"/>
            <a:ext cx="1767600" cy="1213022"/>
          </a:xfrm>
          <a:prstGeom prst="hexagon">
            <a:avLst/>
          </a:prstGeom>
          <a:solidFill>
            <a:srgbClr val="AAE55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DFC616-382A-8AEB-B358-6B3A9078AF3C}"/>
              </a:ext>
            </a:extLst>
          </p:cNvPr>
          <p:cNvSpPr txBox="1"/>
          <p:nvPr/>
        </p:nvSpPr>
        <p:spPr>
          <a:xfrm>
            <a:off x="1368758" y="2675179"/>
            <a:ext cx="2027558" cy="52322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400" b="1" dirty="0">
                <a:latin typeface="Montserrat" panose="00000500000000000000" pitchFamily="2" charset="0"/>
              </a:rPr>
              <a:t>N</a:t>
            </a:r>
            <a:r>
              <a:rPr kumimoji="0" lang="de-CH" sz="1400" b="1" i="0" u="none" strike="noStrike" kern="1200" cap="none" spc="0" normalizeH="0" baseline="0" dirty="0">
                <a:ln>
                  <a:noFill/>
                </a:ln>
                <a:effectLst/>
                <a:uLnTx/>
                <a:uFillTx/>
                <a:latin typeface="Montserrat" panose="00000500000000000000" pitchFamily="2" charset="0"/>
                <a:ea typeface="+mn-ea"/>
                <a:cs typeface="+mn-cs"/>
              </a:rPr>
              <a:t>ur Wasser-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effectLst/>
                <a:uLnTx/>
                <a:uFillTx/>
                <a:latin typeface="Montserrat" panose="00000500000000000000" pitchFamily="2" charset="0"/>
                <a:ea typeface="+mn-ea"/>
                <a:cs typeface="+mn-cs"/>
              </a:rPr>
              <a:t>dampf</a:t>
            </a:r>
          </a:p>
        </p:txBody>
      </p:sp>
      <p:sp>
        <p:nvSpPr>
          <p:cNvPr id="6" name="TextBox 12">
            <a:extLst>
              <a:ext uri="{FF2B5EF4-FFF2-40B4-BE49-F238E27FC236}">
                <a16:creationId xmlns:a16="http://schemas.microsoft.com/office/drawing/2014/main" id="{DE2276F6-ED1C-D91E-9308-6FC573EC0946}"/>
              </a:ext>
            </a:extLst>
          </p:cNvPr>
          <p:cNvSpPr txBox="1"/>
          <p:nvPr/>
        </p:nvSpPr>
        <p:spPr>
          <a:xfrm>
            <a:off x="3381813" y="3600416"/>
            <a:ext cx="2027558" cy="738664"/>
          </a:xfrm>
          <a:prstGeom prst="rect">
            <a:avLst/>
          </a:prstGeom>
        </p:spPr>
        <p:txBody>
          <a:bodyPr wrap="square" lIns="91440" tIns="45720" rIns="91440" bIns="45720" rtlCol="0" anchor="t">
            <a:spAutoFit/>
          </a:bodyPr>
          <a:lstStyle/>
          <a:p>
            <a:pPr algn="ctr">
              <a:defRPr/>
            </a:pPr>
            <a:r>
              <a:rPr kumimoji="0" lang="de-CH" sz="1400" b="1" i="0" u="none" strike="noStrike" kern="1200" cap="none" spc="0" normalizeH="0" baseline="0" dirty="0">
                <a:ln>
                  <a:noFill/>
                </a:ln>
                <a:effectLst/>
                <a:uLnTx/>
                <a:uFillTx/>
                <a:latin typeface="Montserrat"/>
              </a:rPr>
              <a:t>Feinstaub, Schwermetalle</a:t>
            </a:r>
            <a:r>
              <a:rPr lang="de-CH" sz="1400" b="1" dirty="0">
                <a:latin typeface="Montserrat"/>
              </a:rPr>
              <a:t>,</a:t>
            </a:r>
          </a:p>
          <a:p>
            <a:pPr algn="ctr">
              <a:defRPr/>
            </a:pPr>
            <a:r>
              <a:rPr lang="de-CH" sz="1400" b="1" dirty="0">
                <a:latin typeface="Montserrat"/>
              </a:rPr>
              <a:t>...</a:t>
            </a:r>
          </a:p>
        </p:txBody>
      </p:sp>
      <p:sp>
        <p:nvSpPr>
          <p:cNvPr id="19" name="TextBox 12">
            <a:extLst>
              <a:ext uri="{FF2B5EF4-FFF2-40B4-BE49-F238E27FC236}">
                <a16:creationId xmlns:a16="http://schemas.microsoft.com/office/drawing/2014/main" id="{A191DD49-B572-CDCD-3B75-09889E36FE4E}"/>
              </a:ext>
            </a:extLst>
          </p:cNvPr>
          <p:cNvSpPr txBox="1"/>
          <p:nvPr/>
        </p:nvSpPr>
        <p:spPr>
          <a:xfrm>
            <a:off x="7436929" y="5505998"/>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solidFill>
                  <a:prstClr val="black"/>
                </a:solidFill>
                <a:effectLst/>
                <a:uLnTx/>
                <a:uFillTx/>
                <a:latin typeface="Montserrat" panose="00000500000000000000" pitchFamily="2" charset="0"/>
                <a:ea typeface="+mn-ea"/>
                <a:cs typeface="+mn-cs"/>
              </a:rPr>
              <a:t>Kohlenmonoxid</a:t>
            </a:r>
            <a:endParaRPr kumimoji="0" lang="de-CH" sz="14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1" name="TextBox 12">
            <a:extLst>
              <a:ext uri="{FF2B5EF4-FFF2-40B4-BE49-F238E27FC236}">
                <a16:creationId xmlns:a16="http://schemas.microsoft.com/office/drawing/2014/main" id="{C06822E0-71CB-A913-3CA2-68B9B907B6AD}"/>
              </a:ext>
            </a:extLst>
          </p:cNvPr>
          <p:cNvSpPr txBox="1"/>
          <p:nvPr/>
        </p:nvSpPr>
        <p:spPr>
          <a:xfrm>
            <a:off x="5409371" y="4491958"/>
            <a:ext cx="2027558" cy="523220"/>
          </a:xfrm>
          <a:prstGeom prst="rect">
            <a:avLst/>
          </a:prstGeom>
        </p:spPr>
        <p:txBody>
          <a:bodyPr wrap="square" lIns="91440" tIns="45720" rIns="91440" bIns="45720" rtlCol="0" anchor="t">
            <a:spAutoFit/>
          </a:bodyPr>
          <a:lstStyle/>
          <a:p>
            <a:pPr algn="ctr">
              <a:defRPr/>
            </a:pPr>
            <a:r>
              <a:rPr lang="de-CH" sz="1400" b="1" dirty="0">
                <a:latin typeface="Montserrat"/>
              </a:rPr>
              <a:t>Aromatisches</a:t>
            </a:r>
            <a:r>
              <a:rPr kumimoji="0" lang="de-CH" sz="1400" b="1" i="0" u="none" strike="noStrike" kern="1200" cap="none" spc="0" normalizeH="0" baseline="0" noProof="0" dirty="0">
                <a:ln>
                  <a:noFill/>
                </a:ln>
                <a:effectLst/>
                <a:uLnTx/>
                <a:uFillTx/>
                <a:latin typeface="Calibri" panose="020F0502020204030204"/>
                <a:ea typeface="+mn-ea"/>
                <a:cs typeface="+mn-cs"/>
              </a:rPr>
              <a:t> </a:t>
            </a:r>
          </a:p>
          <a:p>
            <a:pPr algn="ctr">
              <a:defRPr/>
            </a:pPr>
            <a:r>
              <a:rPr lang="de-CH" sz="1400" b="1" dirty="0">
                <a:latin typeface="Montserrat"/>
              </a:rPr>
              <a:t>Aerosol</a:t>
            </a: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9BD0B242-F259-FE95-D43F-7C685F04E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7321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attern, art, motif, symmetry&#10;&#10;Description automatically generated">
            <a:extLst>
              <a:ext uri="{FF2B5EF4-FFF2-40B4-BE49-F238E27FC236}">
                <a16:creationId xmlns:a16="http://schemas.microsoft.com/office/drawing/2014/main" id="{88EE77C2-D5CC-DD6B-2F61-EAFD4890A2FD}"/>
              </a:ext>
            </a:extLst>
          </p:cNvPr>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sp>
        <p:nvSpPr>
          <p:cNvPr id="2" name="Title 1">
            <a:extLst>
              <a:ext uri="{FF2B5EF4-FFF2-40B4-BE49-F238E27FC236}">
                <a16:creationId xmlns:a16="http://schemas.microsoft.com/office/drawing/2014/main" id="{FCA4083A-1BD9-FFF3-7D0C-5A5F9F8FE237}"/>
              </a:ext>
            </a:extLst>
          </p:cNvPr>
          <p:cNvSpPr>
            <a:spLocks noGrp="1"/>
          </p:cNvSpPr>
          <p:nvPr>
            <p:ph type="title"/>
          </p:nvPr>
        </p:nvSpPr>
        <p:spPr>
          <a:xfrm>
            <a:off x="508953" y="99895"/>
            <a:ext cx="10515600" cy="1325563"/>
          </a:xfrm>
        </p:spPr>
        <p:txBody>
          <a:bodyPr/>
          <a:lstStyle/>
          <a:p>
            <a:r>
              <a:rPr lang="de-CH" b="1" dirty="0">
                <a:solidFill>
                  <a:srgbClr val="0799A7"/>
                </a:solidFill>
                <a:latin typeface="+mn-lt"/>
              </a:rPr>
              <a:t>Tabak und ähnliche Produkte</a:t>
            </a:r>
          </a:p>
        </p:txBody>
      </p:sp>
      <p:pic>
        <p:nvPicPr>
          <p:cNvPr id="4" name="Immagine 3">
            <a:extLst>
              <a:ext uri="{FF2B5EF4-FFF2-40B4-BE49-F238E27FC236}">
                <a16:creationId xmlns:a16="http://schemas.microsoft.com/office/drawing/2014/main" id="{429E3E0F-FB80-F42F-C0E3-24A9EF49251A}"/>
              </a:ext>
            </a:extLst>
          </p:cNvPr>
          <p:cNvPicPr>
            <a:picLocks noChangeAspect="1"/>
          </p:cNvPicPr>
          <p:nvPr/>
        </p:nvPicPr>
        <p:blipFill rotWithShape="1">
          <a:blip r:embed="rId4"/>
          <a:srcRect/>
          <a:stretch/>
        </p:blipFill>
        <p:spPr>
          <a:xfrm>
            <a:off x="215742" y="1867620"/>
            <a:ext cx="1489718" cy="1489718"/>
          </a:xfrm>
          <a:prstGeom prst="rect">
            <a:avLst/>
          </a:prstGeom>
        </p:spPr>
      </p:pic>
      <p:pic>
        <p:nvPicPr>
          <p:cNvPr id="5" name="Picture 10" descr="Risultati immagini per snus">
            <a:extLst>
              <a:ext uri="{FF2B5EF4-FFF2-40B4-BE49-F238E27FC236}">
                <a16:creationId xmlns:a16="http://schemas.microsoft.com/office/drawing/2014/main" id="{91013615-6A56-64F5-9124-3212B7ED4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160" y="2295061"/>
            <a:ext cx="1968153" cy="1312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Risultati immagini per narghilè">
            <a:extLst>
              <a:ext uri="{FF2B5EF4-FFF2-40B4-BE49-F238E27FC236}">
                <a16:creationId xmlns:a16="http://schemas.microsoft.com/office/drawing/2014/main" id="{A9570DB3-EA8E-CD1E-0462-7C98060B72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450994"/>
            <a:ext cx="1679575" cy="2239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isultati immagini per tabacco">
            <a:extLst>
              <a:ext uri="{FF2B5EF4-FFF2-40B4-BE49-F238E27FC236}">
                <a16:creationId xmlns:a16="http://schemas.microsoft.com/office/drawing/2014/main" id="{3037D131-33D5-66EC-0CC8-FB3A4FE1FE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000" t="6115" r="2222" b="3103"/>
          <a:stretch/>
        </p:blipFill>
        <p:spPr bwMode="auto">
          <a:xfrm>
            <a:off x="6470729" y="952673"/>
            <a:ext cx="1322510" cy="1489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uff Vape | Puff Bar - Einweg E-Zigarette als Tabakersatz">
            <a:extLst>
              <a:ext uri="{FF2B5EF4-FFF2-40B4-BE49-F238E27FC236}">
                <a16:creationId xmlns:a16="http://schemas.microsoft.com/office/drawing/2014/main" id="{465D4666-2AB5-CDD5-01B2-46D5FE4A89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3136" y="878179"/>
            <a:ext cx="35814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6D3908B8-30C5-E0FC-2C7A-B3959C81D1BF}"/>
              </a:ext>
            </a:extLst>
          </p:cNvPr>
          <p:cNvPicPr>
            <a:picLocks noChangeAspect="1"/>
          </p:cNvPicPr>
          <p:nvPr/>
        </p:nvPicPr>
        <p:blipFill>
          <a:blip r:embed="rId9"/>
          <a:stretch>
            <a:fillRect/>
          </a:stretch>
        </p:blipFill>
        <p:spPr>
          <a:xfrm>
            <a:off x="10273405" y="2332439"/>
            <a:ext cx="1338322" cy="1338322"/>
          </a:xfrm>
          <a:prstGeom prst="rect">
            <a:avLst/>
          </a:prstGeom>
        </p:spPr>
      </p:pic>
      <p:pic>
        <p:nvPicPr>
          <p:cNvPr id="22" name="Picture 6" descr="glo hyper x2 red/black + grati... ✔️ in deiner Tabak Welt">
            <a:extLst>
              <a:ext uri="{FF2B5EF4-FFF2-40B4-BE49-F238E27FC236}">
                <a16:creationId xmlns:a16="http://schemas.microsoft.com/office/drawing/2014/main" id="{96E2AB94-1BC9-C482-7243-A2B5D872B8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2608" y="5133687"/>
            <a:ext cx="1404739" cy="14047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World of Vape - Dein Vape Shop in Bern">
            <a:extLst>
              <a:ext uri="{FF2B5EF4-FFF2-40B4-BE49-F238E27FC236}">
                <a16:creationId xmlns:a16="http://schemas.microsoft.com/office/drawing/2014/main" id="{A40C6773-31D3-1A84-1577-3F5349236A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6844" y="3279064"/>
            <a:ext cx="1810296" cy="18102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Pod e-cigarettes less harmful than regular cigarettes, new study finds |  Brown University">
            <a:extLst>
              <a:ext uri="{FF2B5EF4-FFF2-40B4-BE49-F238E27FC236}">
                <a16:creationId xmlns:a16="http://schemas.microsoft.com/office/drawing/2014/main" id="{4B7BB03B-A7FC-5B4E-F96A-03EFF5D46A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0008" y="2637669"/>
            <a:ext cx="1814507" cy="101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5E638F3C-E2EA-2B32-2F76-E0F9724EFC6E}"/>
              </a:ext>
            </a:extLst>
          </p:cNvPr>
          <p:cNvPicPr>
            <a:picLocks noChangeAspect="1"/>
          </p:cNvPicPr>
          <p:nvPr/>
        </p:nvPicPr>
        <p:blipFill>
          <a:blip r:embed="rId13"/>
          <a:stretch>
            <a:fillRect/>
          </a:stretch>
        </p:blipFill>
        <p:spPr>
          <a:xfrm>
            <a:off x="6004840" y="4814115"/>
            <a:ext cx="3576799" cy="2043885"/>
          </a:xfrm>
          <a:prstGeom prst="rect">
            <a:avLst/>
          </a:prstGeom>
        </p:spPr>
      </p:pic>
      <p:pic>
        <p:nvPicPr>
          <p:cNvPr id="26" name="Picture 4" descr="Risultati immagini per sigarette elettroniche">
            <a:extLst>
              <a:ext uri="{FF2B5EF4-FFF2-40B4-BE49-F238E27FC236}">
                <a16:creationId xmlns:a16="http://schemas.microsoft.com/office/drawing/2014/main" id="{F7DFA96F-BF5A-B5EE-CB9D-457F94177FA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686" l="500" r="100000">
                        <a14:backgroundMark x1="17750" y1="16965" x2="17750" y2="16965"/>
                        <a14:backgroundMark x1="87417" y1="67742" x2="87417" y2="67742"/>
                      </a14:backgroundRemoval>
                    </a14:imgEffect>
                  </a14:imgLayer>
                </a14:imgProps>
              </a:ext>
              <a:ext uri="{28A0092B-C50C-407E-A947-70E740481C1C}">
                <a14:useLocalDpi xmlns:a14="http://schemas.microsoft.com/office/drawing/2010/main" val="0"/>
              </a:ext>
            </a:extLst>
          </a:blip>
          <a:srcRect/>
          <a:stretch>
            <a:fillRect/>
          </a:stretch>
        </p:blipFill>
        <p:spPr bwMode="auto">
          <a:xfrm>
            <a:off x="6304409" y="3635525"/>
            <a:ext cx="1787118" cy="12465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Risultati immagini per iqos">
            <a:extLst>
              <a:ext uri="{FF2B5EF4-FFF2-40B4-BE49-F238E27FC236}">
                <a16:creationId xmlns:a16="http://schemas.microsoft.com/office/drawing/2014/main" id="{40B829BF-70FC-143A-6614-DA796594A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1639" y="4096805"/>
            <a:ext cx="2341402" cy="1484525"/>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descr="Risultati immagini per snuff">
            <a:extLst>
              <a:ext uri="{FF2B5EF4-FFF2-40B4-BE49-F238E27FC236}">
                <a16:creationId xmlns:a16="http://schemas.microsoft.com/office/drawing/2014/main" id="{DAF94367-086E-2E41-8149-3EF880633B33}"/>
              </a:ext>
            </a:extLst>
          </p:cNvPr>
          <p:cNvPicPr/>
          <p:nvPr/>
        </p:nvPicPr>
        <p:blipFill>
          <a:blip r:embed="rId17"/>
          <a:srcRect/>
          <a:stretch>
            <a:fillRect/>
          </a:stretch>
        </p:blipFill>
        <p:spPr bwMode="auto">
          <a:xfrm>
            <a:off x="1586033" y="4762755"/>
            <a:ext cx="1398875" cy="1374639"/>
          </a:xfrm>
          <a:prstGeom prst="rect">
            <a:avLst/>
          </a:prstGeom>
          <a:noFill/>
          <a:ln w="9525">
            <a:noFill/>
            <a:miter lim="800000"/>
            <a:headEnd/>
            <a:tailEnd/>
          </a:ln>
        </p:spPr>
      </p:pic>
      <p:pic>
        <p:nvPicPr>
          <p:cNvPr id="29" name="Picture 8" descr="Risultati immagini per tabacco">
            <a:extLst>
              <a:ext uri="{FF2B5EF4-FFF2-40B4-BE49-F238E27FC236}">
                <a16:creationId xmlns:a16="http://schemas.microsoft.com/office/drawing/2014/main" id="{6178B09B-F65A-C6FF-9D60-B73C4DA745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34" t="6688" r="41181" b="12301"/>
          <a:stretch/>
        </p:blipFill>
        <p:spPr bwMode="auto">
          <a:xfrm>
            <a:off x="1946546" y="1973305"/>
            <a:ext cx="2076724" cy="1421279"/>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9986C0E6-65B2-BD7E-0C8C-8036F4D7BD8C}"/>
              </a:ext>
            </a:extLst>
          </p:cNvPr>
          <p:cNvSpPr txBox="1"/>
          <p:nvPr/>
        </p:nvSpPr>
        <p:spPr>
          <a:xfrm>
            <a:off x="10138721" y="6324902"/>
            <a:ext cx="2307025" cy="253916"/>
          </a:xfrm>
          <a:prstGeom prst="rect">
            <a:avLst/>
          </a:prstGeom>
          <a:noFill/>
        </p:spPr>
        <p:txBody>
          <a:bodyPr wrap="square" rtlCol="0">
            <a:spAutoFit/>
          </a:bodyPr>
          <a:lstStyle/>
          <a:p>
            <a:r>
              <a:rPr lang="de-CH" sz="1050" dirty="0"/>
              <a:t>Bilder aus dem Internet</a:t>
            </a:r>
          </a:p>
        </p:txBody>
      </p:sp>
      <p:pic>
        <p:nvPicPr>
          <p:cNvPr id="9" name="Picture 24" descr="A picture containing font, graphics, screenshot, graphic design&#10;&#10;Description automatically generated">
            <a:extLst>
              <a:ext uri="{FF2B5EF4-FFF2-40B4-BE49-F238E27FC236}">
                <a16:creationId xmlns:a16="http://schemas.microsoft.com/office/drawing/2014/main" id="{63FAFD30-4A24-0975-3C15-3E25F01BC1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3764349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1D9CFD18-D9D3-4485-6645-9BB4B58D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pic>
        <p:nvPicPr>
          <p:cNvPr id="6" name="Immagine 5">
            <a:extLst>
              <a:ext uri="{FF2B5EF4-FFF2-40B4-BE49-F238E27FC236}">
                <a16:creationId xmlns:a16="http://schemas.microsoft.com/office/drawing/2014/main" id="{34DF1A7A-0FF8-19E8-2B99-6E2FA3DEC4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8206" y="973922"/>
            <a:ext cx="10464559" cy="5266240"/>
          </a:xfrm>
          <a:prstGeom prst="rect">
            <a:avLst/>
          </a:prstGeom>
        </p:spPr>
      </p:pic>
    </p:spTree>
    <p:extLst>
      <p:ext uri="{BB962C8B-B14F-4D97-AF65-F5344CB8AC3E}">
        <p14:creationId xmlns:p14="http://schemas.microsoft.com/office/powerpoint/2010/main" val="1465398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34" name="Immagine 33" descr="Immagine che contiene persona&#10;&#10;Descrizione generata automaticamente">
            <a:extLst>
              <a:ext uri="{FF2B5EF4-FFF2-40B4-BE49-F238E27FC236}">
                <a16:creationId xmlns:a16="http://schemas.microsoft.com/office/drawing/2014/main" id="{34DB86BC-2770-01F6-582D-139C9356E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01" y="1074824"/>
            <a:ext cx="3711571" cy="2085264"/>
          </a:xfrm>
          <a:prstGeom prst="rect">
            <a:avLst/>
          </a:prstGeom>
        </p:spPr>
      </p:pic>
      <p:pic>
        <p:nvPicPr>
          <p:cNvPr id="35" name="Immagine 34" descr="Immagine che contiene accessorio&#10;&#10;Descrizione generata automaticamente">
            <a:extLst>
              <a:ext uri="{FF2B5EF4-FFF2-40B4-BE49-F238E27FC236}">
                <a16:creationId xmlns:a16="http://schemas.microsoft.com/office/drawing/2014/main" id="{42455768-F6B9-4F92-F88B-5928D4850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816" y="1045424"/>
            <a:ext cx="3191972" cy="2130641"/>
          </a:xfrm>
          <a:prstGeom prst="rect">
            <a:avLst/>
          </a:prstGeom>
        </p:spPr>
      </p:pic>
      <p:pic>
        <p:nvPicPr>
          <p:cNvPr id="36" name="Immagine 35" descr="Immagine che contiene erba, aria aperta, campo&#10;&#10;Descrizione generata automaticamente">
            <a:extLst>
              <a:ext uri="{FF2B5EF4-FFF2-40B4-BE49-F238E27FC236}">
                <a16:creationId xmlns:a16="http://schemas.microsoft.com/office/drawing/2014/main" id="{C8D350EF-EE6B-6334-CCEC-3E67055C2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892" y="1045424"/>
            <a:ext cx="3556004" cy="2133602"/>
          </a:xfrm>
          <a:prstGeom prst="rect">
            <a:avLst/>
          </a:prstGeom>
        </p:spPr>
      </p:pic>
      <p:pic>
        <p:nvPicPr>
          <p:cNvPr id="37" name="Immagine 36" descr="Immagine che contiene bottiglia, bevanda, acqua potabile&#10;&#10;Descrizione generata automaticamente">
            <a:extLst>
              <a:ext uri="{FF2B5EF4-FFF2-40B4-BE49-F238E27FC236}">
                <a16:creationId xmlns:a16="http://schemas.microsoft.com/office/drawing/2014/main" id="{4BCB4004-486B-3CEC-6A1B-72DC1EBAD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80" y="3637032"/>
            <a:ext cx="3598418" cy="2398945"/>
          </a:xfrm>
          <a:prstGeom prst="rect">
            <a:avLst/>
          </a:prstGeom>
        </p:spPr>
      </p:pic>
      <p:pic>
        <p:nvPicPr>
          <p:cNvPr id="38" name="Immagine 37">
            <a:extLst>
              <a:ext uri="{FF2B5EF4-FFF2-40B4-BE49-F238E27FC236}">
                <a16:creationId xmlns:a16="http://schemas.microsoft.com/office/drawing/2014/main" id="{0387BFFA-120A-6F87-1C3D-61C509D118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44736" y="3640723"/>
            <a:ext cx="3598418" cy="2391563"/>
          </a:xfrm>
          <a:prstGeom prst="rect">
            <a:avLst/>
          </a:prstGeom>
        </p:spPr>
      </p:pic>
      <p:sp>
        <p:nvSpPr>
          <p:cNvPr id="40" name="Rectangle 7">
            <a:extLst>
              <a:ext uri="{FF2B5EF4-FFF2-40B4-BE49-F238E27FC236}">
                <a16:creationId xmlns:a16="http://schemas.microsoft.com/office/drawing/2014/main" id="{18030DB9-6C1B-37E8-21A8-06EEE8FB28F5}"/>
              </a:ext>
            </a:extLst>
          </p:cNvPr>
          <p:cNvSpPr/>
          <p:nvPr/>
        </p:nvSpPr>
        <p:spPr>
          <a:xfrm>
            <a:off x="369580" y="6032286"/>
            <a:ext cx="3875156" cy="400110"/>
          </a:xfrm>
          <a:prstGeom prst="rect">
            <a:avLst/>
          </a:prstGeom>
        </p:spPr>
        <p:txBody>
          <a:bodyPr wrap="square">
            <a:spAutoFit/>
          </a:bodyPr>
          <a:lstStyle/>
          <a:p>
            <a:pPr>
              <a:spcBef>
                <a:spcPts val="300"/>
              </a:spcBef>
              <a:spcAft>
                <a:spcPts val="300"/>
              </a:spcAft>
            </a:pPr>
            <a:r>
              <a:rPr lang="de-CH" sz="2000" b="1" dirty="0">
                <a:solidFill>
                  <a:srgbClr val="0C333C"/>
                </a:solidFill>
                <a:ea typeface="Calibri" charset="0"/>
                <a:cs typeface="Calibri" charset="0"/>
              </a:rPr>
              <a:t>Formaldehyd </a:t>
            </a:r>
            <a:r>
              <a:rPr lang="de-CH" sz="2000" b="1" dirty="0">
                <a:solidFill>
                  <a:srgbClr val="FF0000"/>
                </a:solidFill>
                <a:ea typeface="Calibri" charset="0"/>
                <a:cs typeface="Calibri" charset="0"/>
                <a:sym typeface="Wingdings" pitchFamily="2" charset="2"/>
              </a:rPr>
              <a:t> Einbalsamierung</a:t>
            </a:r>
            <a:endParaRPr lang="de-CH" sz="2000" b="1" dirty="0">
              <a:solidFill>
                <a:srgbClr val="FF0000"/>
              </a:solidFill>
              <a:ea typeface="Calibri" charset="0"/>
              <a:cs typeface="Calibri" charset="0"/>
            </a:endParaRPr>
          </a:p>
        </p:txBody>
      </p:sp>
      <p:sp>
        <p:nvSpPr>
          <p:cNvPr id="46" name="Rectangle 5">
            <a:extLst>
              <a:ext uri="{FF2B5EF4-FFF2-40B4-BE49-F238E27FC236}">
                <a16:creationId xmlns:a16="http://schemas.microsoft.com/office/drawing/2014/main" id="{B97CA043-1047-3E5B-DE6C-628145ECF46B}"/>
              </a:ext>
            </a:extLst>
          </p:cNvPr>
          <p:cNvSpPr/>
          <p:nvPr/>
        </p:nvSpPr>
        <p:spPr>
          <a:xfrm>
            <a:off x="4156364" y="6032286"/>
            <a:ext cx="3963528" cy="707886"/>
          </a:xfrm>
          <a:prstGeom prst="rect">
            <a:avLst/>
          </a:prstGeom>
        </p:spPr>
        <p:txBody>
          <a:bodyPr wrap="square">
            <a:spAutoFit/>
          </a:bodyPr>
          <a:lstStyle/>
          <a:p>
            <a:pPr>
              <a:spcBef>
                <a:spcPts val="300"/>
              </a:spcBef>
              <a:spcAft>
                <a:spcPts val="300"/>
              </a:spcAft>
            </a:pPr>
            <a:r>
              <a:rPr lang="de-CH" sz="2000" b="1" dirty="0">
                <a:solidFill>
                  <a:srgbClr val="0C333C"/>
                </a:solidFill>
                <a:latin typeface="Calibri" charset="0"/>
                <a:ea typeface="Calibri" charset="0"/>
                <a:cs typeface="Calibri" charset="0"/>
              </a:rPr>
              <a:t>Nikotin, Nikotinsalze, synthetisches Nikotin</a:t>
            </a:r>
            <a:endParaRPr lang="de-CH" sz="2000" b="1" dirty="0">
              <a:solidFill>
                <a:srgbClr val="FF0000"/>
              </a:solidFill>
              <a:latin typeface="Calibri" charset="0"/>
              <a:ea typeface="Calibri" charset="0"/>
              <a:cs typeface="Calibri" charset="0"/>
            </a:endParaRPr>
          </a:p>
        </p:txBody>
      </p:sp>
      <p:sp>
        <p:nvSpPr>
          <p:cNvPr id="47" name="Rectangle 15">
            <a:extLst>
              <a:ext uri="{FF2B5EF4-FFF2-40B4-BE49-F238E27FC236}">
                <a16:creationId xmlns:a16="http://schemas.microsoft.com/office/drawing/2014/main" id="{E5D28910-14CB-7DED-D886-6D5BECF82979}"/>
              </a:ext>
            </a:extLst>
          </p:cNvPr>
          <p:cNvSpPr/>
          <p:nvPr/>
        </p:nvSpPr>
        <p:spPr>
          <a:xfrm>
            <a:off x="4483447" y="560944"/>
            <a:ext cx="3120998" cy="400110"/>
          </a:xfrm>
          <a:prstGeom prst="rect">
            <a:avLst/>
          </a:prstGeom>
        </p:spPr>
        <p:txBody>
          <a:bodyPr wrap="square">
            <a:spAutoFit/>
          </a:bodyPr>
          <a:lstStyle/>
          <a:p>
            <a:pPr>
              <a:spcBef>
                <a:spcPts val="300"/>
              </a:spcBef>
              <a:spcAft>
                <a:spcPts val="300"/>
              </a:spcAft>
            </a:pPr>
            <a:r>
              <a:rPr lang="de-CH" sz="2000" b="1" dirty="0">
                <a:solidFill>
                  <a:srgbClr val="0C333C"/>
                </a:solidFill>
                <a:latin typeface="Calibri" charset="0"/>
                <a:ea typeface="Calibri" charset="0"/>
                <a:cs typeface="Calibri" charset="0"/>
              </a:rPr>
              <a:t>Aceton</a:t>
            </a:r>
          </a:p>
        </p:txBody>
      </p:sp>
      <p:sp>
        <p:nvSpPr>
          <p:cNvPr id="48" name="Rectangle 17">
            <a:extLst>
              <a:ext uri="{FF2B5EF4-FFF2-40B4-BE49-F238E27FC236}">
                <a16:creationId xmlns:a16="http://schemas.microsoft.com/office/drawing/2014/main" id="{55F2447A-D565-DCA4-86B3-E2879603E475}"/>
              </a:ext>
            </a:extLst>
          </p:cNvPr>
          <p:cNvSpPr/>
          <p:nvPr/>
        </p:nvSpPr>
        <p:spPr>
          <a:xfrm>
            <a:off x="8403089" y="6003895"/>
            <a:ext cx="3317220" cy="707886"/>
          </a:xfrm>
          <a:prstGeom prst="rect">
            <a:avLst/>
          </a:prstGeom>
        </p:spPr>
        <p:txBody>
          <a:bodyPr wrap="square">
            <a:spAutoFit/>
          </a:bodyPr>
          <a:lstStyle/>
          <a:p>
            <a:pPr>
              <a:spcBef>
                <a:spcPts val="300"/>
              </a:spcBef>
              <a:spcAft>
                <a:spcPts val="300"/>
              </a:spcAft>
            </a:pPr>
            <a:r>
              <a:rPr lang="de-CH" sz="2000" b="1" dirty="0">
                <a:solidFill>
                  <a:srgbClr val="0C333C"/>
                </a:solidFill>
                <a:latin typeface="Calibri" charset="0"/>
                <a:ea typeface="Calibri" charset="0"/>
                <a:cs typeface="Calibri" charset="0"/>
              </a:rPr>
              <a:t>Schwermetalle </a:t>
            </a:r>
            <a:br>
              <a:rPr lang="de-CH" sz="2000" b="1" dirty="0">
                <a:solidFill>
                  <a:srgbClr val="0C333C"/>
                </a:solidFill>
                <a:latin typeface="Calibri" charset="0"/>
                <a:ea typeface="Calibri" charset="0"/>
                <a:cs typeface="Calibri" charset="0"/>
              </a:rPr>
            </a:br>
            <a:r>
              <a:rPr lang="de-CH" sz="2000" b="1" dirty="0">
                <a:solidFill>
                  <a:srgbClr val="0C333C"/>
                </a:solidFill>
                <a:latin typeface="Calibri" charset="0"/>
                <a:ea typeface="Calibri" charset="0"/>
                <a:cs typeface="Calibri" charset="0"/>
              </a:rPr>
              <a:t>(Nickel, Zinn, Blei)</a:t>
            </a:r>
            <a:endParaRPr lang="de-CH" sz="2000" b="1" dirty="0">
              <a:solidFill>
                <a:srgbClr val="FF0000"/>
              </a:solidFill>
              <a:latin typeface="Calibri" charset="0"/>
              <a:ea typeface="Calibri" charset="0"/>
              <a:cs typeface="Calibri" charset="0"/>
            </a:endParaRPr>
          </a:p>
        </p:txBody>
      </p:sp>
      <p:sp>
        <p:nvSpPr>
          <p:cNvPr id="49" name="TextBox 4">
            <a:extLst>
              <a:ext uri="{FF2B5EF4-FFF2-40B4-BE49-F238E27FC236}">
                <a16:creationId xmlns:a16="http://schemas.microsoft.com/office/drawing/2014/main" id="{0AAF7C30-0537-B0A3-045F-FD5FE956BD02}"/>
              </a:ext>
            </a:extLst>
          </p:cNvPr>
          <p:cNvSpPr txBox="1"/>
          <p:nvPr/>
        </p:nvSpPr>
        <p:spPr>
          <a:xfrm>
            <a:off x="369579" y="545188"/>
            <a:ext cx="3888000" cy="400110"/>
          </a:xfrm>
          <a:prstGeom prst="rect">
            <a:avLst/>
          </a:prstGeom>
          <a:noFill/>
        </p:spPr>
        <p:txBody>
          <a:bodyPr wrap="square" rtlCol="0">
            <a:spAutoFit/>
          </a:bodyPr>
          <a:lstStyle/>
          <a:p>
            <a:pPr>
              <a:spcBef>
                <a:spcPts val="300"/>
              </a:spcBef>
              <a:spcAft>
                <a:spcPts val="300"/>
              </a:spcAft>
            </a:pPr>
            <a:r>
              <a:rPr lang="de-CH" sz="2000" b="1" dirty="0">
                <a:solidFill>
                  <a:srgbClr val="0C333C"/>
                </a:solidFill>
                <a:latin typeface="Calibri" charset="0"/>
                <a:ea typeface="Calibri" charset="0"/>
                <a:cs typeface="Calibri" charset="0"/>
              </a:rPr>
              <a:t>Propylenglykol </a:t>
            </a:r>
            <a:r>
              <a:rPr lang="de-CH" sz="2000" b="1" dirty="0">
                <a:solidFill>
                  <a:srgbClr val="FF0000"/>
                </a:solidFill>
                <a:latin typeface="Calibri" charset="0"/>
                <a:ea typeface="Calibri" charset="0"/>
                <a:cs typeface="Calibri" charset="0"/>
                <a:sym typeface="Wingdings" pitchFamily="2" charset="2"/>
              </a:rPr>
              <a:t> Enteisungsmittel</a:t>
            </a:r>
            <a:endParaRPr lang="de-CH" sz="2000" b="1" dirty="0">
              <a:solidFill>
                <a:srgbClr val="FF0000"/>
              </a:solidFill>
              <a:latin typeface="Calibri" charset="0"/>
              <a:ea typeface="Calibri" charset="0"/>
              <a:cs typeface="Calibri" charset="0"/>
            </a:endParaRPr>
          </a:p>
        </p:txBody>
      </p:sp>
      <p:sp>
        <p:nvSpPr>
          <p:cNvPr id="50" name="Rectangle 6">
            <a:extLst>
              <a:ext uri="{FF2B5EF4-FFF2-40B4-BE49-F238E27FC236}">
                <a16:creationId xmlns:a16="http://schemas.microsoft.com/office/drawing/2014/main" id="{5BD547F3-F4A4-6770-3166-58D02D30C9CF}"/>
              </a:ext>
            </a:extLst>
          </p:cNvPr>
          <p:cNvSpPr/>
          <p:nvPr/>
        </p:nvSpPr>
        <p:spPr>
          <a:xfrm>
            <a:off x="8119892" y="550049"/>
            <a:ext cx="3455305" cy="400110"/>
          </a:xfrm>
          <a:prstGeom prst="rect">
            <a:avLst/>
          </a:prstGeom>
        </p:spPr>
        <p:txBody>
          <a:bodyPr wrap="none">
            <a:spAutoFit/>
          </a:bodyPr>
          <a:lstStyle/>
          <a:p>
            <a:pPr>
              <a:spcBef>
                <a:spcPts val="300"/>
              </a:spcBef>
              <a:spcAft>
                <a:spcPts val="300"/>
              </a:spcAft>
            </a:pPr>
            <a:r>
              <a:rPr lang="de-CH" sz="2000" b="1" dirty="0">
                <a:solidFill>
                  <a:srgbClr val="0C333C"/>
                </a:solidFill>
                <a:latin typeface="Calibri" charset="0"/>
                <a:ea typeface="Calibri" charset="0"/>
                <a:cs typeface="Calibri" charset="0"/>
              </a:rPr>
              <a:t>Ethylbenzol </a:t>
            </a:r>
            <a:r>
              <a:rPr lang="de-CH" sz="2000" b="1" dirty="0">
                <a:solidFill>
                  <a:srgbClr val="FF0000"/>
                </a:solidFill>
                <a:latin typeface="Calibri" charset="0"/>
                <a:ea typeface="Calibri" charset="0"/>
                <a:cs typeface="Calibri" charset="0"/>
                <a:sym typeface="Wingdings" pitchFamily="2" charset="2"/>
              </a:rPr>
              <a:t> Pestizid, Farben</a:t>
            </a:r>
            <a:endParaRPr lang="de-CH" sz="2000" b="1" dirty="0">
              <a:solidFill>
                <a:srgbClr val="FF0000"/>
              </a:solidFill>
              <a:latin typeface="Calibri" charset="0"/>
              <a:ea typeface="Calibri" charset="0"/>
              <a:cs typeface="Calibri" charset="0"/>
            </a:endParaRPr>
          </a:p>
        </p:txBody>
      </p:sp>
      <p:pic>
        <p:nvPicPr>
          <p:cNvPr id="2" name="Picture 24" descr="A picture containing font, graphics, screenshot, graphic design&#10;&#10;Description automatically generated">
            <a:extLst>
              <a:ext uri="{FF2B5EF4-FFF2-40B4-BE49-F238E27FC236}">
                <a16:creationId xmlns:a16="http://schemas.microsoft.com/office/drawing/2014/main" id="{F5659D3B-D81D-E8B4-792C-6ABD9E363F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3" name="CasellaDiTesto 2">
            <a:extLst>
              <a:ext uri="{FF2B5EF4-FFF2-40B4-BE49-F238E27FC236}">
                <a16:creationId xmlns:a16="http://schemas.microsoft.com/office/drawing/2014/main" id="{D58267B3-D0EB-B024-7968-FF680E9297B2}"/>
              </a:ext>
            </a:extLst>
          </p:cNvPr>
          <p:cNvSpPr txBox="1"/>
          <p:nvPr/>
        </p:nvSpPr>
        <p:spPr>
          <a:xfrm>
            <a:off x="8486775" y="3971925"/>
            <a:ext cx="1466850" cy="647700"/>
          </a:xfrm>
          <a:prstGeom prst="rect">
            <a:avLst/>
          </a:prstGeom>
          <a:noFill/>
        </p:spPr>
        <p:txBody>
          <a:bodyPr wrap="square" rtlCol="0">
            <a:spAutoFit/>
          </a:bodyPr>
          <a:lstStyle/>
          <a:p>
            <a:endParaRPr lang="it-CH" dirty="0"/>
          </a:p>
        </p:txBody>
      </p:sp>
      <p:pic>
        <p:nvPicPr>
          <p:cNvPr id="6" name="Immagine 5" descr="Vettore gratuito 20 tavola preiodica degli elementi icon pack design">
            <a:extLst>
              <a:ext uri="{FF2B5EF4-FFF2-40B4-BE49-F238E27FC236}">
                <a16:creationId xmlns:a16="http://schemas.microsoft.com/office/drawing/2014/main" id="{99BD40B2-3EE3-6DEA-27C1-107C2E0C0C25}"/>
              </a:ext>
            </a:extLst>
          </p:cNvPr>
          <p:cNvPicPr>
            <a:picLocks noChangeAspect="1"/>
          </p:cNvPicPr>
          <p:nvPr/>
        </p:nvPicPr>
        <p:blipFill rotWithShape="1">
          <a:blip r:embed="rId9">
            <a:extLst>
              <a:ext uri="{28A0092B-C50C-407E-A947-70E740481C1C}">
                <a14:useLocalDpi xmlns:a14="http://schemas.microsoft.com/office/drawing/2010/main" val="0"/>
              </a:ext>
            </a:extLst>
          </a:blip>
          <a:srcRect l="59425" t="3622" r="21885" b="73642"/>
          <a:stretch/>
        </p:blipFill>
        <p:spPr bwMode="auto">
          <a:xfrm>
            <a:off x="8403089" y="3656082"/>
            <a:ext cx="1114425" cy="1076325"/>
          </a:xfrm>
          <a:prstGeom prst="rect">
            <a:avLst/>
          </a:prstGeom>
          <a:noFill/>
          <a:ln>
            <a:noFill/>
          </a:ln>
          <a:extLst>
            <a:ext uri="{53640926-AAD7-44D8-BBD7-CCE9431645EC}">
              <a14:shadowObscured xmlns:a14="http://schemas.microsoft.com/office/drawing/2010/main"/>
            </a:ext>
          </a:extLst>
        </p:spPr>
      </p:pic>
      <p:pic>
        <p:nvPicPr>
          <p:cNvPr id="7" name="Immagine 6" descr="Vettore gratuito 20 tavola preiodica degli elementi icon pack design">
            <a:extLst>
              <a:ext uri="{FF2B5EF4-FFF2-40B4-BE49-F238E27FC236}">
                <a16:creationId xmlns:a16="http://schemas.microsoft.com/office/drawing/2014/main" id="{6221FF24-8BC4-D43C-94DA-6E9B5D115AF0}"/>
              </a:ext>
            </a:extLst>
          </p:cNvPr>
          <p:cNvPicPr>
            <a:picLocks noChangeAspect="1"/>
          </p:cNvPicPr>
          <p:nvPr/>
        </p:nvPicPr>
        <p:blipFill rotWithShape="1">
          <a:blip r:embed="rId10">
            <a:extLst>
              <a:ext uri="{28A0092B-C50C-407E-A947-70E740481C1C}">
                <a14:useLocalDpi xmlns:a14="http://schemas.microsoft.com/office/drawing/2010/main" val="0"/>
              </a:ext>
            </a:extLst>
          </a:blip>
          <a:srcRect l="1757" t="26358" r="77637" b="49899"/>
          <a:stretch/>
        </p:blipFill>
        <p:spPr bwMode="auto">
          <a:xfrm>
            <a:off x="10315201" y="3616847"/>
            <a:ext cx="1228725" cy="1123950"/>
          </a:xfrm>
          <a:prstGeom prst="rect">
            <a:avLst/>
          </a:prstGeom>
          <a:noFill/>
          <a:ln>
            <a:noFill/>
          </a:ln>
          <a:extLst>
            <a:ext uri="{53640926-AAD7-44D8-BBD7-CCE9431645EC}">
              <a14:shadowObscured xmlns:a14="http://schemas.microsoft.com/office/drawing/2010/main"/>
            </a:ext>
          </a:extLst>
        </p:spPr>
      </p:pic>
      <p:pic>
        <p:nvPicPr>
          <p:cNvPr id="8" name="Immagine 7" descr="Vettore gratuito 20 tavola preiodica degli elementi icon pack design">
            <a:extLst>
              <a:ext uri="{FF2B5EF4-FFF2-40B4-BE49-F238E27FC236}">
                <a16:creationId xmlns:a16="http://schemas.microsoft.com/office/drawing/2014/main" id="{33C2FBAF-59EB-6E35-0E6D-AE426BAF67BA}"/>
              </a:ext>
            </a:extLst>
          </p:cNvPr>
          <p:cNvPicPr>
            <a:picLocks noChangeAspect="1"/>
          </p:cNvPicPr>
          <p:nvPr/>
        </p:nvPicPr>
        <p:blipFill rotWithShape="1">
          <a:blip r:embed="rId11">
            <a:extLst>
              <a:ext uri="{28A0092B-C50C-407E-A947-70E740481C1C}">
                <a14:useLocalDpi xmlns:a14="http://schemas.microsoft.com/office/drawing/2010/main" val="0"/>
              </a:ext>
            </a:extLst>
          </a:blip>
          <a:srcRect l="59745" t="73844" r="21086" b="1408"/>
          <a:stretch/>
        </p:blipFill>
        <p:spPr bwMode="auto">
          <a:xfrm>
            <a:off x="9382125" y="4763351"/>
            <a:ext cx="1143000" cy="1171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1435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6783727" y="3533904"/>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4141232" y="3026247"/>
            <a:ext cx="1767600"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1628716" y="2336200"/>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889971"/>
            <a:ext cx="10962640" cy="736917"/>
          </a:xfrm>
        </p:spPr>
        <p:txBody>
          <a:bodyPr>
            <a:noAutofit/>
          </a:bodyPr>
          <a:lstStyle/>
          <a:p>
            <a:r>
              <a:rPr lang="de-CH" sz="4400" b="1" dirty="0">
                <a:solidFill>
                  <a:srgbClr val="0799A7"/>
                </a:solidFill>
                <a:latin typeface="+mn-lt"/>
              </a:rPr>
              <a:t>Wie viel Nikotin enthalten </a:t>
            </a:r>
            <a:r>
              <a:rPr lang="de-CH" sz="4400" b="1" dirty="0" err="1">
                <a:solidFill>
                  <a:srgbClr val="0799A7"/>
                </a:solidFill>
                <a:latin typeface="+mn-lt"/>
              </a:rPr>
              <a:t>Vapes</a:t>
            </a:r>
            <a:r>
              <a:rPr lang="de-CH" sz="4400" b="1" dirty="0">
                <a:solidFill>
                  <a:srgbClr val="0799A7"/>
                </a:solidFill>
                <a:latin typeface="+mn-lt"/>
              </a:rPr>
              <a:t>?</a:t>
            </a:r>
          </a:p>
        </p:txBody>
      </p:sp>
      <p:sp>
        <p:nvSpPr>
          <p:cNvPr id="14" name="TextBox 13">
            <a:extLst>
              <a:ext uri="{FF2B5EF4-FFF2-40B4-BE49-F238E27FC236}">
                <a16:creationId xmlns:a16="http://schemas.microsoft.com/office/drawing/2014/main" id="{ADDFC616-382A-8AEB-B358-6B3A9078AF3C}"/>
              </a:ext>
            </a:extLst>
          </p:cNvPr>
          <p:cNvSpPr txBox="1"/>
          <p:nvPr/>
        </p:nvSpPr>
        <p:spPr>
          <a:xfrm>
            <a:off x="1451054" y="2757475"/>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2 %</a:t>
            </a:r>
            <a:endParaRPr kumimoji="0" lang="de-CH"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2">
            <a:extLst>
              <a:ext uri="{FF2B5EF4-FFF2-40B4-BE49-F238E27FC236}">
                <a16:creationId xmlns:a16="http://schemas.microsoft.com/office/drawing/2014/main" id="{A191DD49-B572-CDCD-3B75-09889E36FE4E}"/>
              </a:ext>
            </a:extLst>
          </p:cNvPr>
          <p:cNvSpPr txBox="1"/>
          <p:nvPr/>
        </p:nvSpPr>
        <p:spPr>
          <a:xfrm>
            <a:off x="4011253" y="3478869"/>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 ml</a:t>
            </a:r>
            <a:endParaRPr kumimoji="0" lang="de-CH"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12">
            <a:extLst>
              <a:ext uri="{FF2B5EF4-FFF2-40B4-BE49-F238E27FC236}">
                <a16:creationId xmlns:a16="http://schemas.microsoft.com/office/drawing/2014/main" id="{C06822E0-71CB-A913-3CA2-68B9B907B6AD}"/>
              </a:ext>
            </a:extLst>
          </p:cNvPr>
          <p:cNvSpPr txBox="1"/>
          <p:nvPr/>
        </p:nvSpPr>
        <p:spPr>
          <a:xfrm>
            <a:off x="6653748" y="3986526"/>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20 mg/ml</a:t>
            </a:r>
            <a:endParaRPr kumimoji="0" lang="de-CH"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60909C75-9E36-F653-92E2-181F370F1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2697" y="321028"/>
            <a:ext cx="1259754" cy="339556"/>
          </a:xfrm>
          <a:prstGeom prst="rect">
            <a:avLst/>
          </a:prstGeom>
        </p:spPr>
      </p:pic>
    </p:spTree>
    <p:extLst>
      <p:ext uri="{BB962C8B-B14F-4D97-AF65-F5344CB8AC3E}">
        <p14:creationId xmlns:p14="http://schemas.microsoft.com/office/powerpoint/2010/main" val="3977624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0516"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1D9CFD18-D9D3-4485-6645-9BB4B58D0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2" name="CasellaDiTesto 1">
            <a:extLst>
              <a:ext uri="{FF2B5EF4-FFF2-40B4-BE49-F238E27FC236}">
                <a16:creationId xmlns:a16="http://schemas.microsoft.com/office/drawing/2014/main" id="{E67B8332-2DB7-FBE8-E841-D9DE143795B9}"/>
              </a:ext>
            </a:extLst>
          </p:cNvPr>
          <p:cNvSpPr txBox="1"/>
          <p:nvPr/>
        </p:nvSpPr>
        <p:spPr>
          <a:xfrm>
            <a:off x="2743200" y="2754809"/>
            <a:ext cx="7296150" cy="769441"/>
          </a:xfrm>
          <a:prstGeom prst="rect">
            <a:avLst/>
          </a:prstGeom>
          <a:noFill/>
        </p:spPr>
        <p:txBody>
          <a:bodyPr wrap="square" rtlCol="0">
            <a:spAutoFit/>
          </a:bodyPr>
          <a:lstStyle/>
          <a:p>
            <a:r>
              <a:rPr lang="it-CH" sz="4400" dirty="0"/>
              <a:t>2 % = 20 mg/ml = 2 ml</a:t>
            </a:r>
          </a:p>
        </p:txBody>
      </p:sp>
      <p:pic>
        <p:nvPicPr>
          <p:cNvPr id="2050" name="Picture 2" descr="ELF BAR 1500 20mg Cocco Melone 10 pz. - tabakversand.ch">
            <a:extLst>
              <a:ext uri="{FF2B5EF4-FFF2-40B4-BE49-F238E27FC236}">
                <a16:creationId xmlns:a16="http://schemas.microsoft.com/office/drawing/2014/main" id="{25C898CA-31E8-E193-C2F5-2597150313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401" t="8523" r="46061" b="9754"/>
          <a:stretch/>
        </p:blipFill>
        <p:spPr bwMode="auto">
          <a:xfrm rot="1153942">
            <a:off x="9126416" y="1482970"/>
            <a:ext cx="644769" cy="389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16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0516"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8" name="Immagine 7">
            <a:extLst>
              <a:ext uri="{FF2B5EF4-FFF2-40B4-BE49-F238E27FC236}">
                <a16:creationId xmlns:a16="http://schemas.microsoft.com/office/drawing/2014/main" id="{191FF721-098E-B1B9-CD7B-FCC072015AE3}"/>
              </a:ext>
            </a:extLst>
          </p:cNvPr>
          <p:cNvPicPr>
            <a:picLocks noChangeAspect="1"/>
          </p:cNvPicPr>
          <p:nvPr/>
        </p:nvPicPr>
        <p:blipFill>
          <a:blip r:embed="rId4">
            <a:extLst>
              <a:ext uri="{28A0092B-C50C-407E-A947-70E740481C1C}">
                <a14:useLocalDpi xmlns:a14="http://schemas.microsoft.com/office/drawing/2010/main" val="0"/>
              </a:ext>
            </a:extLst>
          </a:blip>
          <a:srcRect t="306" b="306"/>
          <a:stretch/>
        </p:blipFill>
        <p:spPr>
          <a:xfrm>
            <a:off x="2028090" y="252584"/>
            <a:ext cx="7338648" cy="6370588"/>
          </a:xfrm>
          <a:prstGeom prst="rect">
            <a:avLst/>
          </a:prstGeom>
        </p:spPr>
      </p:pic>
    </p:spTree>
    <p:extLst>
      <p:ext uri="{BB962C8B-B14F-4D97-AF65-F5344CB8AC3E}">
        <p14:creationId xmlns:p14="http://schemas.microsoft.com/office/powerpoint/2010/main" val="792273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Immagine 14" descr="Immagine che contiene Policromia, strumento di scrittura, forniture per ufficio, cancelleria&#10;&#10;Descrizione generata automaticamente">
            <a:extLst>
              <a:ext uri="{FF2B5EF4-FFF2-40B4-BE49-F238E27FC236}">
                <a16:creationId xmlns:a16="http://schemas.microsoft.com/office/drawing/2014/main" id="{B92EBD08-FC8F-17DC-014B-87D0FDD70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7623">
            <a:off x="8681456" y="2908681"/>
            <a:ext cx="3476966" cy="2251273"/>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2" name="Titolo 1">
            <a:extLst>
              <a:ext uri="{FF2B5EF4-FFF2-40B4-BE49-F238E27FC236}">
                <a16:creationId xmlns:a16="http://schemas.microsoft.com/office/drawing/2014/main" id="{EC8185C4-BEB3-FFC2-4471-FFB76302EF82}"/>
              </a:ext>
            </a:extLst>
          </p:cNvPr>
          <p:cNvSpPr txBox="1">
            <a:spLocks/>
          </p:cNvSpPr>
          <p:nvPr/>
        </p:nvSpPr>
        <p:spPr>
          <a:xfrm>
            <a:off x="2013697" y="291720"/>
            <a:ext cx="8164606"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Zigaretten in Puffs</a:t>
            </a:r>
          </a:p>
        </p:txBody>
      </p:sp>
      <p:graphicFrame>
        <p:nvGraphicFramePr>
          <p:cNvPr id="4" name="Table 4">
            <a:extLst>
              <a:ext uri="{FF2B5EF4-FFF2-40B4-BE49-F238E27FC236}">
                <a16:creationId xmlns:a16="http://schemas.microsoft.com/office/drawing/2014/main" id="{019B2563-BB99-3194-0A4D-C841A21E07DE}"/>
              </a:ext>
            </a:extLst>
          </p:cNvPr>
          <p:cNvGraphicFramePr>
            <a:graphicFrameLocks noGrp="1"/>
          </p:cNvGraphicFramePr>
          <p:nvPr>
            <p:extLst>
              <p:ext uri="{D42A27DB-BD31-4B8C-83A1-F6EECF244321}">
                <p14:modId xmlns:p14="http://schemas.microsoft.com/office/powerpoint/2010/main" val="643674150"/>
              </p:ext>
            </p:extLst>
          </p:nvPr>
        </p:nvGraphicFramePr>
        <p:xfrm>
          <a:off x="2826182" y="1576376"/>
          <a:ext cx="5877017" cy="3894882"/>
        </p:xfrm>
        <a:graphic>
          <a:graphicData uri="http://schemas.openxmlformats.org/drawingml/2006/table">
            <a:tbl>
              <a:tblPr firstRow="1" firstCol="1" bandRow="1">
                <a:tableStyleId>{5C22544A-7EE6-4342-B048-85BDC9FD1C3A}</a:tableStyleId>
              </a:tblPr>
              <a:tblGrid>
                <a:gridCol w="3348288">
                  <a:extLst>
                    <a:ext uri="{9D8B030D-6E8A-4147-A177-3AD203B41FA5}">
                      <a16:colId xmlns:a16="http://schemas.microsoft.com/office/drawing/2014/main" val="589732121"/>
                    </a:ext>
                  </a:extLst>
                </a:gridCol>
                <a:gridCol w="1198164">
                  <a:extLst>
                    <a:ext uri="{9D8B030D-6E8A-4147-A177-3AD203B41FA5}">
                      <a16:colId xmlns:a16="http://schemas.microsoft.com/office/drawing/2014/main" val="1059867241"/>
                    </a:ext>
                  </a:extLst>
                </a:gridCol>
                <a:gridCol w="1330565">
                  <a:extLst>
                    <a:ext uri="{9D8B030D-6E8A-4147-A177-3AD203B41FA5}">
                      <a16:colId xmlns:a16="http://schemas.microsoft.com/office/drawing/2014/main" val="723408184"/>
                    </a:ext>
                  </a:extLst>
                </a:gridCol>
              </a:tblGrid>
              <a:tr h="466286">
                <a:tc>
                  <a:txBody>
                    <a:bodyPr/>
                    <a:lstStyle/>
                    <a:p>
                      <a:pPr>
                        <a:lnSpc>
                          <a:spcPct val="107000"/>
                        </a:lnSpc>
                        <a:spcAft>
                          <a:spcPts val="800"/>
                        </a:spcAft>
                      </a:pPr>
                      <a:r>
                        <a:rPr lang="de-CH" sz="1400">
                          <a:effectLst/>
                        </a:rPr>
                        <a:t>Brand</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dirty="0">
                          <a:effectLst/>
                        </a:rPr>
                        <a:t>Puffs</a:t>
                      </a: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dirty="0">
                          <a:effectLst/>
                        </a:rPr>
                        <a:t>= Zigaretten</a:t>
                      </a: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909074286"/>
                  </a:ext>
                </a:extLst>
              </a:tr>
              <a:tr h="227870">
                <a:tc>
                  <a:txBody>
                    <a:bodyPr/>
                    <a:lstStyle/>
                    <a:p>
                      <a:pPr>
                        <a:lnSpc>
                          <a:spcPct val="107000"/>
                        </a:lnSpc>
                        <a:spcAft>
                          <a:spcPts val="800"/>
                        </a:spcAft>
                      </a:pPr>
                      <a:r>
                        <a:rPr lang="de-CH" sz="1400">
                          <a:effectLst/>
                        </a:rPr>
                        <a:t>Puff Bar</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400 </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30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38572520"/>
                  </a:ext>
                </a:extLst>
              </a:tr>
              <a:tr h="227870">
                <a:tc>
                  <a:txBody>
                    <a:bodyPr/>
                    <a:lstStyle/>
                    <a:p>
                      <a:pPr>
                        <a:lnSpc>
                          <a:spcPct val="107000"/>
                        </a:lnSpc>
                        <a:spcAft>
                          <a:spcPts val="800"/>
                        </a:spcAft>
                      </a:pPr>
                      <a:r>
                        <a:rPr lang="de-CH" sz="1400">
                          <a:effectLst/>
                        </a:rPr>
                        <a:t>Puff Plus</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800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60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12482075"/>
                  </a:ext>
                </a:extLst>
              </a:tr>
              <a:tr h="227870">
                <a:tc>
                  <a:txBody>
                    <a:bodyPr/>
                    <a:lstStyle/>
                    <a:p>
                      <a:pPr>
                        <a:lnSpc>
                          <a:spcPct val="107000"/>
                        </a:lnSpc>
                        <a:spcAft>
                          <a:spcPts val="800"/>
                        </a:spcAft>
                      </a:pPr>
                      <a:r>
                        <a:rPr lang="de-CH" sz="1400">
                          <a:effectLst/>
                        </a:rPr>
                        <a:t>Puff Bang XXL</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2000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fr-CH" sz="1400">
                          <a:effectLst/>
                          <a:latin typeface="Calibri" panose="020F0502020204030204" pitchFamily="34" charset="0"/>
                          <a:ea typeface="Calibri" panose="020F0502020204030204" pitchFamily="34" charset="0"/>
                          <a:cs typeface="Times New Roman" panose="02020603050405020304" pitchFamily="18" charset="0"/>
                        </a:rPr>
                        <a:t>150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98072262"/>
                  </a:ext>
                </a:extLst>
              </a:tr>
              <a:tr h="227870">
                <a:tc>
                  <a:txBody>
                    <a:bodyPr/>
                    <a:lstStyle/>
                    <a:p>
                      <a:pPr>
                        <a:lnSpc>
                          <a:spcPct val="107000"/>
                        </a:lnSpc>
                        <a:spcAft>
                          <a:spcPts val="800"/>
                        </a:spcAft>
                      </a:pPr>
                      <a:r>
                        <a:rPr lang="de-CH" sz="1400">
                          <a:effectLst/>
                        </a:rPr>
                        <a:t>Puff Flow</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1800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135</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804127112"/>
                  </a:ext>
                </a:extLst>
              </a:tr>
              <a:tr h="227870">
                <a:tc>
                  <a:txBody>
                    <a:bodyPr/>
                    <a:lstStyle/>
                    <a:p>
                      <a:pPr>
                        <a:lnSpc>
                          <a:spcPct val="107000"/>
                        </a:lnSpc>
                        <a:spcAft>
                          <a:spcPts val="800"/>
                        </a:spcAft>
                      </a:pPr>
                      <a:r>
                        <a:rPr lang="de-CH" sz="1400">
                          <a:effectLst/>
                        </a:rPr>
                        <a:t>Geek Bar Lite</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400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30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62590939"/>
                  </a:ext>
                </a:extLst>
              </a:tr>
              <a:tr h="227870">
                <a:tc>
                  <a:txBody>
                    <a:bodyPr/>
                    <a:lstStyle/>
                    <a:p>
                      <a:pPr>
                        <a:lnSpc>
                          <a:spcPct val="107000"/>
                        </a:lnSpc>
                        <a:spcAft>
                          <a:spcPts val="800"/>
                        </a:spcAft>
                      </a:pPr>
                      <a:r>
                        <a:rPr lang="de-CH" sz="1400">
                          <a:effectLst/>
                        </a:rPr>
                        <a:t>Geek Bar </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575</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43</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857627011"/>
                  </a:ext>
                </a:extLst>
              </a:tr>
              <a:tr h="227870">
                <a:tc>
                  <a:txBody>
                    <a:bodyPr/>
                    <a:lstStyle/>
                    <a:p>
                      <a:pPr>
                        <a:lnSpc>
                          <a:spcPct val="107000"/>
                        </a:lnSpc>
                        <a:spcAft>
                          <a:spcPts val="800"/>
                        </a:spcAft>
                      </a:pPr>
                      <a:r>
                        <a:rPr lang="de-CH" sz="1400">
                          <a:effectLst/>
                        </a:rPr>
                        <a:t>Geek Bar Pro</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1500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113</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521408316"/>
                  </a:ext>
                </a:extLst>
              </a:tr>
              <a:tr h="227870">
                <a:tc>
                  <a:txBody>
                    <a:bodyPr/>
                    <a:lstStyle/>
                    <a:p>
                      <a:pPr>
                        <a:lnSpc>
                          <a:spcPct val="107000"/>
                        </a:lnSpc>
                        <a:spcAft>
                          <a:spcPts val="800"/>
                        </a:spcAft>
                      </a:pPr>
                      <a:r>
                        <a:rPr lang="de-CH" sz="1400">
                          <a:effectLst/>
                        </a:rPr>
                        <a:t>Geek Bar X4000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4000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300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61601856"/>
                  </a:ext>
                </a:extLst>
              </a:tr>
              <a:tr h="227870">
                <a:tc>
                  <a:txBody>
                    <a:bodyPr/>
                    <a:lstStyle/>
                    <a:p>
                      <a:pPr>
                        <a:lnSpc>
                          <a:spcPct val="107000"/>
                        </a:lnSpc>
                        <a:spcAft>
                          <a:spcPts val="800"/>
                        </a:spcAft>
                      </a:pPr>
                      <a:r>
                        <a:rPr lang="en-GB" sz="1400">
                          <a:effectLst/>
                        </a:rPr>
                        <a:t>ULTD Puff Bar XL 20mg</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550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41</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42244096"/>
                  </a:ext>
                </a:extLst>
              </a:tr>
              <a:tr h="466286">
                <a:tc>
                  <a:txBody>
                    <a:bodyPr/>
                    <a:lstStyle/>
                    <a:p>
                      <a:pPr>
                        <a:lnSpc>
                          <a:spcPct val="107000"/>
                        </a:lnSpc>
                        <a:spcAft>
                          <a:spcPts val="800"/>
                        </a:spcAft>
                      </a:pPr>
                      <a:r>
                        <a:rPr lang="en-GB" sz="1400">
                          <a:effectLst/>
                        </a:rPr>
                        <a:t>Vapeman Solo Bar Disposable 20mg</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1500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113</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53646412"/>
                  </a:ext>
                </a:extLst>
              </a:tr>
              <a:tr h="227870">
                <a:tc>
                  <a:txBody>
                    <a:bodyPr/>
                    <a:lstStyle/>
                    <a:p>
                      <a:pPr>
                        <a:lnSpc>
                          <a:spcPct val="107000"/>
                        </a:lnSpc>
                        <a:spcAft>
                          <a:spcPts val="800"/>
                        </a:spcAft>
                      </a:pPr>
                      <a:r>
                        <a:rPr lang="en-GB" sz="1400">
                          <a:effectLst/>
                        </a:rPr>
                        <a:t>SMOK Disposable Mbar 2%</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300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23</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968706722"/>
                  </a:ext>
                </a:extLst>
              </a:tr>
              <a:tr h="227870">
                <a:tc>
                  <a:txBody>
                    <a:bodyPr/>
                    <a:lstStyle/>
                    <a:p>
                      <a:pPr>
                        <a:lnSpc>
                          <a:spcPct val="107000"/>
                        </a:lnSpc>
                        <a:spcAft>
                          <a:spcPts val="800"/>
                        </a:spcAft>
                      </a:pPr>
                      <a:r>
                        <a:rPr lang="en-GB" sz="1400">
                          <a:effectLst/>
                        </a:rPr>
                        <a:t>Mynus Disposable 20mg</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150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1400">
                          <a:effectLst/>
                        </a:rPr>
                        <a:t>11</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185921578"/>
                  </a:ext>
                </a:extLst>
              </a:tr>
              <a:tr h="227870">
                <a:tc>
                  <a:txBody>
                    <a:bodyPr/>
                    <a:lstStyle/>
                    <a:p>
                      <a:pPr>
                        <a:lnSpc>
                          <a:spcPct val="107000"/>
                        </a:lnSpc>
                        <a:spcAft>
                          <a:spcPts val="800"/>
                        </a:spcAft>
                      </a:pPr>
                      <a:r>
                        <a:rPr lang="de-CH" sz="1400">
                          <a:effectLst/>
                        </a:rPr>
                        <a:t>SexiBar</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1000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de-CH" sz="1400">
                          <a:effectLst/>
                        </a:rPr>
                        <a:t>75</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199270395"/>
                  </a:ext>
                </a:extLst>
              </a:tr>
              <a:tr h="227870">
                <a:tc>
                  <a:txBody>
                    <a:bodyPr/>
                    <a:lstStyle/>
                    <a:p>
                      <a:pPr>
                        <a:lnSpc>
                          <a:spcPct val="107000"/>
                        </a:lnSpc>
                        <a:spcAft>
                          <a:spcPts val="800"/>
                        </a:spcAft>
                      </a:pPr>
                      <a:r>
                        <a:rPr lang="fr-CH" sz="1400">
                          <a:effectLst/>
                          <a:latin typeface="Calibri" panose="020F0502020204030204" pitchFamily="34" charset="0"/>
                          <a:ea typeface="Calibri" panose="020F0502020204030204" pitchFamily="34" charset="0"/>
                          <a:cs typeface="Times New Roman" panose="02020603050405020304" pitchFamily="18" charset="0"/>
                        </a:rPr>
                        <a:t>Happy Puff Drinks 2% 16ml</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fr-CH" sz="1400">
                          <a:effectLst/>
                          <a:latin typeface="Calibri" panose="020F0502020204030204" pitchFamily="34" charset="0"/>
                          <a:ea typeface="Calibri" panose="020F0502020204030204" pitchFamily="34" charset="0"/>
                          <a:cs typeface="Times New Roman" panose="02020603050405020304" pitchFamily="18" charset="0"/>
                        </a:rPr>
                        <a:t>4500-5500</a:t>
                      </a:r>
                      <a:endParaRPr lang="de-CH"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fr-CH" sz="1400" dirty="0">
                          <a:effectLst/>
                          <a:latin typeface="Calibri" panose="020F0502020204030204" pitchFamily="34" charset="0"/>
                          <a:ea typeface="Calibri" panose="020F0502020204030204" pitchFamily="34" charset="0"/>
                          <a:cs typeface="Times New Roman" panose="02020603050405020304" pitchFamily="18" charset="0"/>
                        </a:rPr>
                        <a:t>338-413</a:t>
                      </a:r>
                      <a:endParaRPr lang="de-CH"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91059215"/>
                  </a:ext>
                </a:extLst>
              </a:tr>
            </a:tbl>
          </a:graphicData>
        </a:graphic>
      </p:graphicFrame>
      <p:sp>
        <p:nvSpPr>
          <p:cNvPr id="13" name="CasellaDiTesto 12">
            <a:extLst>
              <a:ext uri="{FF2B5EF4-FFF2-40B4-BE49-F238E27FC236}">
                <a16:creationId xmlns:a16="http://schemas.microsoft.com/office/drawing/2014/main" id="{71088171-8132-52D8-A867-92B67F69EFF8}"/>
              </a:ext>
            </a:extLst>
          </p:cNvPr>
          <p:cNvSpPr txBox="1"/>
          <p:nvPr/>
        </p:nvSpPr>
        <p:spPr>
          <a:xfrm>
            <a:off x="3523842" y="5733547"/>
            <a:ext cx="1940724" cy="369332"/>
          </a:xfrm>
          <a:prstGeom prst="rect">
            <a:avLst/>
          </a:prstGeom>
          <a:noFill/>
        </p:spPr>
        <p:txBody>
          <a:bodyPr wrap="none" rtlCol="0">
            <a:spAutoFit/>
          </a:bodyPr>
          <a:lstStyle/>
          <a:p>
            <a:r>
              <a:rPr lang="de-CH" dirty="0">
                <a:solidFill>
                  <a:schemeClr val="bg1"/>
                </a:solidFill>
              </a:rPr>
              <a:t>Quelle: AT Schweiz</a:t>
            </a:r>
          </a:p>
        </p:txBody>
      </p:sp>
      <p:pic>
        <p:nvPicPr>
          <p:cNvPr id="6" name="Immagine 5" descr="Immagine che contiene strumento di scrittura, forniture per ufficio, dito, persona&#10;&#10;Descrizione generata automaticamente">
            <a:extLst>
              <a:ext uri="{FF2B5EF4-FFF2-40B4-BE49-F238E27FC236}">
                <a16:creationId xmlns:a16="http://schemas.microsoft.com/office/drawing/2014/main" id="{DA4B3179-3BCD-6F2A-AD04-D7B527C2C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24856">
            <a:off x="751257" y="4826815"/>
            <a:ext cx="1618915" cy="1080611"/>
          </a:xfrm>
          <a:prstGeom prst="rect">
            <a:avLst/>
          </a:prstGeom>
        </p:spPr>
      </p:pic>
      <p:pic>
        <p:nvPicPr>
          <p:cNvPr id="7" name="Picture 24" descr="A picture containing font, graphics, screenshot, graphic design&#10;&#10;Description automatically generated">
            <a:extLst>
              <a:ext uri="{FF2B5EF4-FFF2-40B4-BE49-F238E27FC236}">
                <a16:creationId xmlns:a16="http://schemas.microsoft.com/office/drawing/2014/main" id="{F6871D56-9F6F-3905-8545-37CE91E67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2025933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7566908" y="5049155"/>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5539350" y="4149407"/>
            <a:ext cx="1767600"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3511792" y="3255272"/>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1240982"/>
            <a:ext cx="10962640" cy="736917"/>
          </a:xfrm>
        </p:spPr>
        <p:txBody>
          <a:bodyPr>
            <a:noAutofit/>
          </a:bodyPr>
          <a:lstStyle/>
          <a:p>
            <a:r>
              <a:rPr lang="de-CH" sz="4400" b="1" dirty="0">
                <a:solidFill>
                  <a:srgbClr val="0799A7"/>
                </a:solidFill>
                <a:latin typeface="+mn-lt"/>
              </a:rPr>
              <a:t>Wie lange braucht Nikotin, </a:t>
            </a:r>
            <a:br>
              <a:rPr lang="de-CH" sz="4400" b="1" dirty="0">
                <a:solidFill>
                  <a:srgbClr val="0799A7"/>
                </a:solidFill>
                <a:latin typeface="+mn-lt"/>
              </a:rPr>
            </a:br>
            <a:r>
              <a:rPr lang="de-CH" sz="4400" b="1" dirty="0">
                <a:solidFill>
                  <a:srgbClr val="0799A7"/>
                </a:solidFill>
                <a:latin typeface="+mn-lt"/>
              </a:rPr>
              <a:t>um ins Gehirn zu gelangen?</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1498737" y="2330278"/>
            <a:ext cx="1767600" cy="1213022"/>
          </a:xfrm>
          <a:prstGeom prst="hexagon">
            <a:avLst/>
          </a:prstGeom>
          <a:solidFill>
            <a:srgbClr val="AAE55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DFC616-382A-8AEB-B358-6B3A9078AF3C}"/>
              </a:ext>
            </a:extLst>
          </p:cNvPr>
          <p:cNvSpPr txBox="1"/>
          <p:nvPr/>
        </p:nvSpPr>
        <p:spPr>
          <a:xfrm>
            <a:off x="1368758" y="2781196"/>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7 </a:t>
            </a:r>
            <a:r>
              <a:rPr kumimoji="0" lang="de-CH" sz="1400" b="1" i="0" u="none" strike="noStrike" kern="1200" cap="none" spc="0" normalizeH="0" baseline="0" dirty="0">
                <a:ln>
                  <a:noFill/>
                </a:ln>
                <a:solidFill>
                  <a:prstClr val="white"/>
                </a:solidFill>
                <a:effectLst/>
                <a:uLnTx/>
                <a:uFillTx/>
                <a:latin typeface="Montserrat" panose="00000500000000000000" pitchFamily="2" charset="0"/>
                <a:ea typeface="+mn-ea"/>
                <a:cs typeface="+mn-cs"/>
              </a:rPr>
              <a:t>Sekunden</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DE2276F6-ED1C-D91E-9308-6FC573EC0946}"/>
              </a:ext>
            </a:extLst>
          </p:cNvPr>
          <p:cNvSpPr txBox="1"/>
          <p:nvPr/>
        </p:nvSpPr>
        <p:spPr>
          <a:xfrm>
            <a:off x="3396316" y="3705520"/>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solidFill>
                  <a:prstClr val="white"/>
                </a:solidFill>
                <a:effectLst/>
                <a:uLnTx/>
                <a:uFillTx/>
                <a:latin typeface="Montserrat" panose="00000500000000000000" pitchFamily="2" charset="0"/>
                <a:ea typeface="+mn-ea"/>
                <a:cs typeface="+mn-cs"/>
              </a:rPr>
              <a:t>1,3 Sekunden</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9" name="TextBox 12">
            <a:extLst>
              <a:ext uri="{FF2B5EF4-FFF2-40B4-BE49-F238E27FC236}">
                <a16:creationId xmlns:a16="http://schemas.microsoft.com/office/drawing/2014/main" id="{A191DD49-B572-CDCD-3B75-09889E36FE4E}"/>
              </a:ext>
            </a:extLst>
          </p:cNvPr>
          <p:cNvSpPr txBox="1"/>
          <p:nvPr/>
        </p:nvSpPr>
        <p:spPr>
          <a:xfrm>
            <a:off x="5409371" y="4602029"/>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21 </a:t>
            </a:r>
            <a:r>
              <a:rPr kumimoji="0" lang="de-CH" sz="1400" b="1" i="0" u="none" strike="noStrike" kern="1200" cap="none" spc="0" normalizeH="0" baseline="0" dirty="0">
                <a:ln>
                  <a:noFill/>
                </a:ln>
                <a:solidFill>
                  <a:prstClr val="black"/>
                </a:solidFill>
                <a:effectLst/>
                <a:uLnTx/>
                <a:uFillTx/>
                <a:latin typeface="Montserrat" panose="00000500000000000000" pitchFamily="2" charset="0"/>
                <a:ea typeface="+mn-ea"/>
                <a:cs typeface="+mn-cs"/>
              </a:rPr>
              <a:t>Minuten</a:t>
            </a:r>
            <a:endParaRPr kumimoji="0" lang="de-CH" sz="14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1" name="TextBox 12">
            <a:extLst>
              <a:ext uri="{FF2B5EF4-FFF2-40B4-BE49-F238E27FC236}">
                <a16:creationId xmlns:a16="http://schemas.microsoft.com/office/drawing/2014/main" id="{C06822E0-71CB-A913-3CA2-68B9B907B6AD}"/>
              </a:ext>
            </a:extLst>
          </p:cNvPr>
          <p:cNvSpPr txBox="1"/>
          <p:nvPr/>
        </p:nvSpPr>
        <p:spPr>
          <a:xfrm>
            <a:off x="7436929" y="5501778"/>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400" b="1" dirty="0">
                <a:solidFill>
                  <a:prstClr val="white"/>
                </a:solidFill>
                <a:latin typeface="Montserrat" panose="00000500000000000000" pitchFamily="2" charset="0"/>
              </a:rPr>
              <a:t>Über 1 Stunde</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2F919748-D510-B91F-BD71-51728B09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993173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32" y="1540048"/>
            <a:ext cx="6716272" cy="3777903"/>
          </a:xfrm>
          <a:prstGeom prst="rect">
            <a:avLst/>
          </a:prstGeom>
        </p:spPr>
      </p:pic>
      <p:pic>
        <p:nvPicPr>
          <p:cNvPr id="2" name="Picture 2" descr="IFT_ANI_NIKOTIN_blutbahn">
            <a:extLst>
              <a:ext uri="{FF2B5EF4-FFF2-40B4-BE49-F238E27FC236}">
                <a16:creationId xmlns:a16="http://schemas.microsoft.com/office/drawing/2014/main" id="{23B88EA0-C996-1B43-08FD-9C3C140C1E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7424483" y="805944"/>
            <a:ext cx="3929317" cy="58887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3" name="Rechteck 2">
            <a:extLst>
              <a:ext uri="{FF2B5EF4-FFF2-40B4-BE49-F238E27FC236}">
                <a16:creationId xmlns:a16="http://schemas.microsoft.com/office/drawing/2014/main" id="{A8596D86-A5F8-E613-A253-FA8ADEAE101A}"/>
              </a:ext>
            </a:extLst>
          </p:cNvPr>
          <p:cNvSpPr/>
          <p:nvPr/>
        </p:nvSpPr>
        <p:spPr>
          <a:xfrm>
            <a:off x="707192" y="1988885"/>
            <a:ext cx="6012000" cy="3046988"/>
          </a:xfrm>
          <a:prstGeom prst="rect">
            <a:avLst/>
          </a:prstGeom>
        </p:spPr>
        <p:txBody>
          <a:bodyPr wrap="square" lIns="91440" tIns="45720" rIns="91440" bIns="45720" anchor="t">
            <a:spAutoFit/>
          </a:bodyPr>
          <a:lstStyle/>
          <a:p>
            <a:pPr algn="just" eaLnBrk="1" hangingPunct="1">
              <a:defRPr/>
            </a:pPr>
            <a:r>
              <a:rPr lang="de-DE" sz="3200" dirty="0">
                <a:solidFill>
                  <a:schemeClr val="bg1"/>
                </a:solidFill>
              </a:rPr>
              <a:t>Nikotin braucht 7 Sekunden, um von den Lungen zu den Rezeptoren im Gehirn zu gelangen. </a:t>
            </a:r>
          </a:p>
          <a:p>
            <a:pPr algn="just" eaLnBrk="1" hangingPunct="1">
              <a:defRPr/>
            </a:pPr>
            <a:r>
              <a:rPr lang="de-DE" sz="3200" dirty="0">
                <a:solidFill>
                  <a:schemeClr val="bg1"/>
                </a:solidFill>
              </a:rPr>
              <a:t>Stillt man die Lust, zu rauchen, nicht, treten die typischen Entzugs-symptome auf.</a:t>
            </a:r>
            <a:endParaRPr lang="de-DE" sz="3200" dirty="0">
              <a:solidFill>
                <a:schemeClr val="bg1"/>
              </a:solidFill>
              <a:ea typeface="Calibri"/>
              <a:cs typeface="Calibri"/>
            </a:endParaRPr>
          </a:p>
        </p:txBody>
      </p:sp>
      <p:pic>
        <p:nvPicPr>
          <p:cNvPr id="6" name="Picture 24" descr="A picture containing font, graphics, screenshot, graphic design&#10;&#10;Description automatically generated">
            <a:extLst>
              <a:ext uri="{FF2B5EF4-FFF2-40B4-BE49-F238E27FC236}">
                <a16:creationId xmlns:a16="http://schemas.microsoft.com/office/drawing/2014/main" id="{F3BCE138-932E-43C1-CC4A-11183762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2836008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7566908" y="5049155"/>
            <a:ext cx="1767600" cy="1213022"/>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5539350" y="4149407"/>
            <a:ext cx="1767600" cy="1213022"/>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3511792" y="3255272"/>
            <a:ext cx="1767600" cy="1213022"/>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651432"/>
            <a:ext cx="10962640" cy="736917"/>
          </a:xfrm>
        </p:spPr>
        <p:txBody>
          <a:bodyPr>
            <a:noAutofit/>
          </a:bodyPr>
          <a:lstStyle/>
          <a:p>
            <a:r>
              <a:rPr lang="de-CH" sz="4400" b="1" dirty="0">
                <a:solidFill>
                  <a:srgbClr val="0799A7"/>
                </a:solidFill>
                <a:latin typeface="+mn-lt"/>
              </a:rPr>
              <a:t>Nikotin wirkt …?</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1498737" y="2330278"/>
            <a:ext cx="1767600" cy="1213022"/>
          </a:xfrm>
          <a:prstGeom prst="hexagon">
            <a:avLst/>
          </a:prstGeom>
          <a:solidFill>
            <a:srgbClr val="AAE55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DFC616-382A-8AEB-B358-6B3A9078AF3C}"/>
              </a:ext>
            </a:extLst>
          </p:cNvPr>
          <p:cNvSpPr txBox="1"/>
          <p:nvPr/>
        </p:nvSpPr>
        <p:spPr>
          <a:xfrm>
            <a:off x="1368758" y="2781196"/>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400" b="1" dirty="0">
                <a:solidFill>
                  <a:prstClr val="white"/>
                </a:solidFill>
                <a:latin typeface="Montserrat" panose="00000500000000000000" pitchFamily="2" charset="0"/>
              </a:rPr>
              <a:t>Stimulierend</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6" name="TextBox 12">
            <a:extLst>
              <a:ext uri="{FF2B5EF4-FFF2-40B4-BE49-F238E27FC236}">
                <a16:creationId xmlns:a16="http://schemas.microsoft.com/office/drawing/2014/main" id="{DE2276F6-ED1C-D91E-9308-6FC573EC0946}"/>
              </a:ext>
            </a:extLst>
          </p:cNvPr>
          <p:cNvSpPr txBox="1"/>
          <p:nvPr/>
        </p:nvSpPr>
        <p:spPr>
          <a:xfrm>
            <a:off x="3396316" y="3692268"/>
            <a:ext cx="2027558" cy="30777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400" b="1" dirty="0">
                <a:solidFill>
                  <a:prstClr val="white"/>
                </a:solidFill>
                <a:latin typeface="Montserrat" panose="00000500000000000000" pitchFamily="2" charset="0"/>
              </a:rPr>
              <a:t>E</a:t>
            </a:r>
            <a:r>
              <a:rPr kumimoji="0" lang="de-CH" sz="1400" b="1" i="0" u="none" strike="noStrike" kern="1200" cap="none" spc="0" normalizeH="0" baseline="0" dirty="0">
                <a:ln>
                  <a:noFill/>
                </a:ln>
                <a:solidFill>
                  <a:prstClr val="white"/>
                </a:solidFill>
                <a:effectLst/>
                <a:uLnTx/>
                <a:uFillTx/>
                <a:latin typeface="Montserrat" panose="00000500000000000000" pitchFamily="2" charset="0"/>
                <a:ea typeface="+mn-ea"/>
                <a:cs typeface="+mn-cs"/>
              </a:rPr>
              <a:t>ntspannend</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9" name="TextBox 12">
            <a:extLst>
              <a:ext uri="{FF2B5EF4-FFF2-40B4-BE49-F238E27FC236}">
                <a16:creationId xmlns:a16="http://schemas.microsoft.com/office/drawing/2014/main" id="{A191DD49-B572-CDCD-3B75-09889E36FE4E}"/>
              </a:ext>
            </a:extLst>
          </p:cNvPr>
          <p:cNvSpPr txBox="1"/>
          <p:nvPr/>
        </p:nvSpPr>
        <p:spPr>
          <a:xfrm>
            <a:off x="5409371" y="4437041"/>
            <a:ext cx="2027558" cy="73866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dirty="0">
                <a:ln>
                  <a:noFill/>
                </a:ln>
                <a:solidFill>
                  <a:prstClr val="black"/>
                </a:solidFill>
                <a:effectLst/>
                <a:uLnTx/>
                <a:uFillTx/>
                <a:latin typeface="Montserrat" panose="00000500000000000000" pitchFamily="2" charset="0"/>
                <a:ea typeface="+mn-ea"/>
                <a:cs typeface="+mn-cs"/>
              </a:rPr>
              <a:t>Kommt drauf an, wie viel und was du rauchst</a:t>
            </a:r>
            <a:endParaRPr kumimoji="0" lang="de-CH" sz="1400" b="1"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21" name="TextBox 12">
            <a:extLst>
              <a:ext uri="{FF2B5EF4-FFF2-40B4-BE49-F238E27FC236}">
                <a16:creationId xmlns:a16="http://schemas.microsoft.com/office/drawing/2014/main" id="{C06822E0-71CB-A913-3CA2-68B9B907B6AD}"/>
              </a:ext>
            </a:extLst>
          </p:cNvPr>
          <p:cNvSpPr txBox="1"/>
          <p:nvPr/>
        </p:nvSpPr>
        <p:spPr>
          <a:xfrm>
            <a:off x="7436929" y="5365481"/>
            <a:ext cx="2027558" cy="738664"/>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CH" sz="1400" b="1" dirty="0">
                <a:solidFill>
                  <a:prstClr val="white"/>
                </a:solidFill>
                <a:latin typeface="Montserrat" panose="00000500000000000000" pitchFamily="2" charset="0"/>
              </a:rPr>
              <a:t>Kommt drauf an, wie du dich </a:t>
            </a:r>
            <a:br>
              <a:rPr lang="de-CH" sz="1400" b="1" dirty="0">
                <a:solidFill>
                  <a:prstClr val="white"/>
                </a:solidFill>
                <a:latin typeface="Montserrat" panose="00000500000000000000" pitchFamily="2" charset="0"/>
              </a:rPr>
            </a:br>
            <a:r>
              <a:rPr lang="de-CH" sz="1400" b="1" dirty="0">
                <a:solidFill>
                  <a:prstClr val="white"/>
                </a:solidFill>
                <a:latin typeface="Montserrat" panose="00000500000000000000" pitchFamily="2" charset="0"/>
              </a:rPr>
              <a:t>fühlst</a:t>
            </a:r>
            <a:endParaRPr kumimoji="0" lang="de-CH" sz="1400" b="1" i="0" u="none" strike="noStrike" kern="1200" cap="none" spc="0" normalizeH="0" baseline="0" dirty="0">
              <a:ln>
                <a:noFill/>
              </a:ln>
              <a:solidFill>
                <a:prstClr val="white"/>
              </a:solidFill>
              <a:effectLst/>
              <a:uLnTx/>
              <a:uFillTx/>
              <a:latin typeface="Calibri" panose="020F0502020204030204"/>
              <a:ea typeface="+mn-ea"/>
              <a:cs typeface="+mn-cs"/>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DA7D91CD-E549-BDCF-7596-A3CD5BF83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715947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9">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rotWithShape="1">
          <a:blip r:embed="rId2">
            <a:extLst>
              <a:ext uri="{28A0092B-C50C-407E-A947-70E740481C1C}">
                <a14:useLocalDpi xmlns:a14="http://schemas.microsoft.com/office/drawing/2010/main" val="0"/>
              </a:ext>
            </a:extLst>
          </a:blip>
          <a:srcRect r="2" b="966"/>
          <a:stretch/>
        </p:blipFill>
        <p:spPr>
          <a:xfrm>
            <a:off x="19" y="0"/>
            <a:ext cx="12192758" cy="6781541"/>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Immagine 6" descr="Immagine che contiene fiamma&#10;&#10;Descrizione generata automaticamente">
            <a:extLst>
              <a:ext uri="{FF2B5EF4-FFF2-40B4-BE49-F238E27FC236}">
                <a16:creationId xmlns:a16="http://schemas.microsoft.com/office/drawing/2014/main" id="{472D0265-7F1F-8342-BAF2-4912FE5E7563}"/>
              </a:ext>
            </a:extLst>
          </p:cNvPr>
          <p:cNvPicPr>
            <a:picLocks noChangeAspect="1"/>
          </p:cNvPicPr>
          <p:nvPr/>
        </p:nvPicPr>
        <p:blipFill rotWithShape="1">
          <a:blip r:embed="rId3">
            <a:extLst>
              <a:ext uri="{28A0092B-C50C-407E-A947-70E740481C1C}">
                <a14:useLocalDpi xmlns:a14="http://schemas.microsoft.com/office/drawing/2010/main" val="0"/>
              </a:ext>
            </a:extLst>
          </a:blip>
          <a:srcRect l="2553" r="-3" b="-3"/>
          <a:stretch/>
        </p:blipFill>
        <p:spPr>
          <a:xfrm>
            <a:off x="7163578" y="1795340"/>
            <a:ext cx="4747218" cy="4055588"/>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330931" y="364520"/>
            <a:ext cx="5505814" cy="819852"/>
          </a:xfrm>
        </p:spPr>
        <p:txBody>
          <a:bodyPr anchor="b">
            <a:normAutofit/>
          </a:bodyPr>
          <a:lstStyle/>
          <a:p>
            <a:pPr algn="l"/>
            <a:r>
              <a:rPr lang="de-CH" sz="4400" b="1" dirty="0">
                <a:latin typeface="+mn-lt"/>
              </a:rPr>
              <a:t>Was ist Nikotin?</a:t>
            </a:r>
          </a:p>
        </p:txBody>
      </p:sp>
      <p:sp>
        <p:nvSpPr>
          <p:cNvPr id="2" name="Subtitle 2">
            <a:extLst>
              <a:ext uri="{FF2B5EF4-FFF2-40B4-BE49-F238E27FC236}">
                <a16:creationId xmlns:a16="http://schemas.microsoft.com/office/drawing/2014/main" id="{206EB661-99AC-8898-446F-93A2950BC316}"/>
              </a:ext>
            </a:extLst>
          </p:cNvPr>
          <p:cNvSpPr>
            <a:spLocks noGrp="1"/>
          </p:cNvSpPr>
          <p:nvPr>
            <p:ph type="subTitle" idx="1"/>
          </p:nvPr>
        </p:nvSpPr>
        <p:spPr>
          <a:xfrm>
            <a:off x="148173" y="2666174"/>
            <a:ext cx="6616703" cy="3827306"/>
          </a:xfrm>
        </p:spPr>
        <p:txBody>
          <a:bodyPr vert="horz" lIns="91440" tIns="45720" rIns="91440" bIns="45720" rtlCol="0" anchor="t">
            <a:noAutofit/>
          </a:bodyPr>
          <a:lstStyle/>
          <a:p>
            <a:pPr marL="342900" indent="-342900" algn="just">
              <a:buFont typeface="Arial" panose="020B0604020202020204" pitchFamily="34" charset="0"/>
              <a:buChar char="•"/>
            </a:pPr>
            <a:r>
              <a:rPr lang="de-CH" sz="1800" b="1" dirty="0">
                <a:latin typeface="Century Gothic" panose="020B0502020202020204" pitchFamily="34" charset="0"/>
              </a:rPr>
              <a:t>Nikotin </a:t>
            </a:r>
            <a:r>
              <a:rPr lang="de-CH" sz="1800" dirty="0">
                <a:latin typeface="Century Gothic" panose="020B0502020202020204" pitchFamily="34" charset="0"/>
              </a:rPr>
              <a:t>kommt</a:t>
            </a:r>
            <a:r>
              <a:rPr lang="de-CH" sz="1800" b="1" dirty="0">
                <a:latin typeface="Century Gothic" panose="020B0502020202020204" pitchFamily="34" charset="0"/>
              </a:rPr>
              <a:t> </a:t>
            </a:r>
            <a:r>
              <a:rPr lang="de-CH" sz="1800" dirty="0">
                <a:latin typeface="Century Gothic" panose="020B0502020202020204" pitchFamily="34" charset="0"/>
              </a:rPr>
              <a:t>in der </a:t>
            </a:r>
            <a:r>
              <a:rPr lang="de-CH" sz="1800" b="1" dirty="0">
                <a:latin typeface="Century Gothic" panose="020B0502020202020204" pitchFamily="34" charset="0"/>
              </a:rPr>
              <a:t>Tabak</a:t>
            </a:r>
            <a:r>
              <a:rPr lang="de-CH" sz="1800" dirty="0">
                <a:latin typeface="Century Gothic" panose="020B0502020202020204" pitchFamily="34" charset="0"/>
              </a:rPr>
              <a:t>pflanze vor, insbesondere in den </a:t>
            </a:r>
            <a:r>
              <a:rPr lang="de-CH" sz="1800" b="1" dirty="0">
                <a:latin typeface="Century Gothic" panose="020B0502020202020204" pitchFamily="34" charset="0"/>
              </a:rPr>
              <a:t>Blättern, </a:t>
            </a:r>
            <a:r>
              <a:rPr lang="de-CH" sz="1800" dirty="0">
                <a:latin typeface="Century Gothic" panose="020B0502020202020204" pitchFamily="34" charset="0"/>
              </a:rPr>
              <a:t>die getrocknet, behandelt und gereift werden. Nikotin ist ein starkes </a:t>
            </a:r>
            <a:r>
              <a:rPr lang="de-CH" sz="1800" b="1" dirty="0">
                <a:latin typeface="Century Gothic" panose="020B0502020202020204" pitchFamily="34" charset="0"/>
              </a:rPr>
              <a:t>Nervengift und ein Insektizid; </a:t>
            </a:r>
            <a:r>
              <a:rPr lang="de-CH" sz="1800" dirty="0">
                <a:latin typeface="Century Gothic" panose="020B0502020202020204" pitchFamily="34" charset="0"/>
              </a:rPr>
              <a:t>es ist stimulierend und macht sehr schnell abhängig.</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7CD317C2-9E19-340D-AB14-EC964FD8E4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346292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A picture containing pattern, art, motif, symmetry&#10;&#10;Description automatically generated">
            <a:extLst>
              <a:ext uri="{FF2B5EF4-FFF2-40B4-BE49-F238E27FC236}">
                <a16:creationId xmlns:a16="http://schemas.microsoft.com/office/drawing/2014/main" id="{88EE77C2-D5CC-DD6B-2F61-EAFD4890A2FD}"/>
              </a:ext>
            </a:extLst>
          </p:cNvPr>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31602" y="-68488"/>
            <a:ext cx="12192000" cy="6926487"/>
          </a:xfrm>
          <a:prstGeom prst="rect">
            <a:avLst/>
          </a:prstGeom>
        </p:spPr>
      </p:pic>
      <p:sp>
        <p:nvSpPr>
          <p:cNvPr id="2" name="Title 1">
            <a:extLst>
              <a:ext uri="{FF2B5EF4-FFF2-40B4-BE49-F238E27FC236}">
                <a16:creationId xmlns:a16="http://schemas.microsoft.com/office/drawing/2014/main" id="{FCA4083A-1BD9-FFF3-7D0C-5A5F9F8FE237}"/>
              </a:ext>
            </a:extLst>
          </p:cNvPr>
          <p:cNvSpPr>
            <a:spLocks noGrp="1"/>
          </p:cNvSpPr>
          <p:nvPr>
            <p:ph type="title"/>
          </p:nvPr>
        </p:nvSpPr>
        <p:spPr>
          <a:xfrm>
            <a:off x="508953" y="99895"/>
            <a:ext cx="10515600" cy="1325563"/>
          </a:xfrm>
        </p:spPr>
        <p:txBody>
          <a:bodyPr/>
          <a:lstStyle/>
          <a:p>
            <a:r>
              <a:rPr lang="de-CH" b="1" dirty="0">
                <a:solidFill>
                  <a:srgbClr val="0799A7"/>
                </a:solidFill>
                <a:latin typeface="+mn-lt"/>
              </a:rPr>
              <a:t>Tabak und ähnliche Produkte</a:t>
            </a:r>
          </a:p>
        </p:txBody>
      </p:sp>
      <p:pic>
        <p:nvPicPr>
          <p:cNvPr id="4" name="Immagine 3">
            <a:extLst>
              <a:ext uri="{FF2B5EF4-FFF2-40B4-BE49-F238E27FC236}">
                <a16:creationId xmlns:a16="http://schemas.microsoft.com/office/drawing/2014/main" id="{429E3E0F-FB80-F42F-C0E3-24A9EF49251A}"/>
              </a:ext>
            </a:extLst>
          </p:cNvPr>
          <p:cNvPicPr>
            <a:picLocks noChangeAspect="1"/>
          </p:cNvPicPr>
          <p:nvPr/>
        </p:nvPicPr>
        <p:blipFill rotWithShape="1">
          <a:blip r:embed="rId4"/>
          <a:srcRect/>
          <a:stretch/>
        </p:blipFill>
        <p:spPr>
          <a:xfrm>
            <a:off x="215742" y="1867620"/>
            <a:ext cx="1489718" cy="1489718"/>
          </a:xfrm>
          <a:prstGeom prst="rect">
            <a:avLst/>
          </a:prstGeom>
        </p:spPr>
      </p:pic>
      <p:pic>
        <p:nvPicPr>
          <p:cNvPr id="5" name="Picture 10" descr="Risultati immagini per snus">
            <a:extLst>
              <a:ext uri="{FF2B5EF4-FFF2-40B4-BE49-F238E27FC236}">
                <a16:creationId xmlns:a16="http://schemas.microsoft.com/office/drawing/2014/main" id="{91013615-6A56-64F5-9124-3212B7ED4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160" y="2295061"/>
            <a:ext cx="1968153" cy="1312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Risultati immagini per narghilè">
            <a:extLst>
              <a:ext uri="{FF2B5EF4-FFF2-40B4-BE49-F238E27FC236}">
                <a16:creationId xmlns:a16="http://schemas.microsoft.com/office/drawing/2014/main" id="{A9570DB3-EA8E-CD1E-0462-7C98060B72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450994"/>
            <a:ext cx="1679575" cy="2239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isultati immagini per tabacco">
            <a:extLst>
              <a:ext uri="{FF2B5EF4-FFF2-40B4-BE49-F238E27FC236}">
                <a16:creationId xmlns:a16="http://schemas.microsoft.com/office/drawing/2014/main" id="{3037D131-33D5-66EC-0CC8-FB3A4FE1FE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000" t="6115" r="2222" b="3103"/>
          <a:stretch/>
        </p:blipFill>
        <p:spPr bwMode="auto">
          <a:xfrm>
            <a:off x="6470729" y="960492"/>
            <a:ext cx="1322510" cy="14897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uff Vape | Puff Bar - Einweg E-Zigarette als Tabakersatz">
            <a:extLst>
              <a:ext uri="{FF2B5EF4-FFF2-40B4-BE49-F238E27FC236}">
                <a16:creationId xmlns:a16="http://schemas.microsoft.com/office/drawing/2014/main" id="{465D4666-2AB5-CDD5-01B2-46D5FE4A89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2112" y="795875"/>
            <a:ext cx="35814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20">
            <a:extLst>
              <a:ext uri="{FF2B5EF4-FFF2-40B4-BE49-F238E27FC236}">
                <a16:creationId xmlns:a16="http://schemas.microsoft.com/office/drawing/2014/main" id="{6D3908B8-30C5-E0FC-2C7A-B3959C81D1BF}"/>
              </a:ext>
            </a:extLst>
          </p:cNvPr>
          <p:cNvPicPr>
            <a:picLocks noChangeAspect="1"/>
          </p:cNvPicPr>
          <p:nvPr/>
        </p:nvPicPr>
        <p:blipFill>
          <a:blip r:embed="rId9"/>
          <a:stretch>
            <a:fillRect/>
          </a:stretch>
        </p:blipFill>
        <p:spPr>
          <a:xfrm>
            <a:off x="10273405" y="2332439"/>
            <a:ext cx="1338322" cy="1338322"/>
          </a:xfrm>
          <a:prstGeom prst="rect">
            <a:avLst/>
          </a:prstGeom>
        </p:spPr>
      </p:pic>
      <p:pic>
        <p:nvPicPr>
          <p:cNvPr id="22" name="Picture 6" descr="glo hyper x2 red/black + grati... ✔️ in deiner Tabak Welt">
            <a:extLst>
              <a:ext uri="{FF2B5EF4-FFF2-40B4-BE49-F238E27FC236}">
                <a16:creationId xmlns:a16="http://schemas.microsoft.com/office/drawing/2014/main" id="{96E2AB94-1BC9-C482-7243-A2B5D872B8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2608" y="5133687"/>
            <a:ext cx="1404739" cy="14047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World of Vape - Dein Vape Shop in Bern">
            <a:extLst>
              <a:ext uri="{FF2B5EF4-FFF2-40B4-BE49-F238E27FC236}">
                <a16:creationId xmlns:a16="http://schemas.microsoft.com/office/drawing/2014/main" id="{A40C6773-31D3-1A84-1577-3F5349236A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7077" y="3404208"/>
            <a:ext cx="1810296" cy="18102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Pod e-cigarettes less harmful than regular cigarettes, new study finds |  Brown University">
            <a:extLst>
              <a:ext uri="{FF2B5EF4-FFF2-40B4-BE49-F238E27FC236}">
                <a16:creationId xmlns:a16="http://schemas.microsoft.com/office/drawing/2014/main" id="{4B7BB03B-A7FC-5B4E-F96A-03EFF5D46A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0008" y="2637669"/>
            <a:ext cx="1814507" cy="101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5E638F3C-E2EA-2B32-2F76-E0F9724EFC6E}"/>
              </a:ext>
            </a:extLst>
          </p:cNvPr>
          <p:cNvPicPr>
            <a:picLocks noChangeAspect="1"/>
          </p:cNvPicPr>
          <p:nvPr/>
        </p:nvPicPr>
        <p:blipFill>
          <a:blip r:embed="rId13"/>
          <a:stretch>
            <a:fillRect/>
          </a:stretch>
        </p:blipFill>
        <p:spPr>
          <a:xfrm>
            <a:off x="6004840" y="4814115"/>
            <a:ext cx="3576799" cy="2043885"/>
          </a:xfrm>
          <a:prstGeom prst="rect">
            <a:avLst/>
          </a:prstGeom>
        </p:spPr>
      </p:pic>
      <p:pic>
        <p:nvPicPr>
          <p:cNvPr id="26" name="Picture 4" descr="Risultati immagini per sigarette elettroniche">
            <a:extLst>
              <a:ext uri="{FF2B5EF4-FFF2-40B4-BE49-F238E27FC236}">
                <a16:creationId xmlns:a16="http://schemas.microsoft.com/office/drawing/2014/main" id="{F7DFA96F-BF5A-B5EE-CB9D-457F94177FA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8686" l="500" r="100000">
                        <a14:backgroundMark x1="17750" y1="16965" x2="17750" y2="16965"/>
                        <a14:backgroundMark x1="87417" y1="67742" x2="87417" y2="67742"/>
                      </a14:backgroundRemoval>
                    </a14:imgEffect>
                  </a14:imgLayer>
                </a14:imgProps>
              </a:ext>
              <a:ext uri="{28A0092B-C50C-407E-A947-70E740481C1C}">
                <a14:useLocalDpi xmlns:a14="http://schemas.microsoft.com/office/drawing/2010/main" val="0"/>
              </a:ext>
            </a:extLst>
          </a:blip>
          <a:srcRect/>
          <a:stretch>
            <a:fillRect/>
          </a:stretch>
        </p:blipFill>
        <p:spPr bwMode="auto">
          <a:xfrm>
            <a:off x="6304409" y="3635525"/>
            <a:ext cx="1787118" cy="12465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Risultati immagini per iqos">
            <a:extLst>
              <a:ext uri="{FF2B5EF4-FFF2-40B4-BE49-F238E27FC236}">
                <a16:creationId xmlns:a16="http://schemas.microsoft.com/office/drawing/2014/main" id="{40B829BF-70FC-143A-6614-DA796594A0D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81639" y="4096805"/>
            <a:ext cx="2341402" cy="1484525"/>
          </a:xfrm>
          <a:prstGeom prst="rect">
            <a:avLst/>
          </a:prstGeom>
          <a:noFill/>
          <a:extLst>
            <a:ext uri="{909E8E84-426E-40DD-AFC4-6F175D3DCCD1}">
              <a14:hiddenFill xmlns:a14="http://schemas.microsoft.com/office/drawing/2010/main">
                <a:solidFill>
                  <a:srgbClr val="FFFFFF"/>
                </a:solidFill>
              </a14:hiddenFill>
            </a:ext>
          </a:extLst>
        </p:spPr>
      </p:pic>
      <p:pic>
        <p:nvPicPr>
          <p:cNvPr id="28" name="Immagine 27" descr="Risultati immagini per snuff">
            <a:extLst>
              <a:ext uri="{FF2B5EF4-FFF2-40B4-BE49-F238E27FC236}">
                <a16:creationId xmlns:a16="http://schemas.microsoft.com/office/drawing/2014/main" id="{DAF94367-086E-2E41-8149-3EF880633B33}"/>
              </a:ext>
            </a:extLst>
          </p:cNvPr>
          <p:cNvPicPr/>
          <p:nvPr/>
        </p:nvPicPr>
        <p:blipFill>
          <a:blip r:embed="rId17"/>
          <a:srcRect/>
          <a:stretch>
            <a:fillRect/>
          </a:stretch>
        </p:blipFill>
        <p:spPr bwMode="auto">
          <a:xfrm>
            <a:off x="1586033" y="4762755"/>
            <a:ext cx="1398875" cy="1374639"/>
          </a:xfrm>
          <a:prstGeom prst="rect">
            <a:avLst/>
          </a:prstGeom>
          <a:noFill/>
          <a:ln w="9525">
            <a:noFill/>
            <a:miter lim="800000"/>
            <a:headEnd/>
            <a:tailEnd/>
          </a:ln>
        </p:spPr>
      </p:pic>
      <p:pic>
        <p:nvPicPr>
          <p:cNvPr id="29" name="Picture 8" descr="Risultati immagini per tabacco">
            <a:extLst>
              <a:ext uri="{FF2B5EF4-FFF2-40B4-BE49-F238E27FC236}">
                <a16:creationId xmlns:a16="http://schemas.microsoft.com/office/drawing/2014/main" id="{6178B09B-F65A-C6FF-9D60-B73C4DA745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34" t="6688" r="41181" b="12301"/>
          <a:stretch/>
        </p:blipFill>
        <p:spPr bwMode="auto">
          <a:xfrm>
            <a:off x="1946546" y="1973305"/>
            <a:ext cx="2076724" cy="1421279"/>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9986C0E6-65B2-BD7E-0C8C-8036F4D7BD8C}"/>
              </a:ext>
            </a:extLst>
          </p:cNvPr>
          <p:cNvSpPr txBox="1"/>
          <p:nvPr/>
        </p:nvSpPr>
        <p:spPr>
          <a:xfrm>
            <a:off x="10138721" y="6324902"/>
            <a:ext cx="2307025" cy="253916"/>
          </a:xfrm>
          <a:prstGeom prst="rect">
            <a:avLst/>
          </a:prstGeom>
          <a:noFill/>
        </p:spPr>
        <p:txBody>
          <a:bodyPr wrap="square" rtlCol="0">
            <a:spAutoFit/>
          </a:bodyPr>
          <a:lstStyle/>
          <a:p>
            <a:r>
              <a:rPr lang="de-CH" sz="1050" dirty="0"/>
              <a:t>Bilder aus dem Internet</a:t>
            </a:r>
          </a:p>
        </p:txBody>
      </p:sp>
      <p:sp>
        <p:nvSpPr>
          <p:cNvPr id="3" name="CasellaDiTesto 2">
            <a:extLst>
              <a:ext uri="{FF2B5EF4-FFF2-40B4-BE49-F238E27FC236}">
                <a16:creationId xmlns:a16="http://schemas.microsoft.com/office/drawing/2014/main" id="{96FDB5F7-9D57-45B2-BE1F-830A11B8662D}"/>
              </a:ext>
            </a:extLst>
          </p:cNvPr>
          <p:cNvSpPr txBox="1"/>
          <p:nvPr/>
        </p:nvSpPr>
        <p:spPr>
          <a:xfrm>
            <a:off x="-43497" y="1475265"/>
            <a:ext cx="1597601" cy="369332"/>
          </a:xfrm>
          <a:prstGeom prst="rect">
            <a:avLst/>
          </a:prstGeom>
          <a:noFill/>
        </p:spPr>
        <p:txBody>
          <a:bodyPr wrap="square" rtlCol="0">
            <a:spAutoFit/>
          </a:bodyPr>
          <a:lstStyle/>
          <a:p>
            <a:r>
              <a:rPr lang="it-IT" dirty="0"/>
              <a:t>Vape / Puff Bar</a:t>
            </a:r>
            <a:endParaRPr lang="it-CH" dirty="0"/>
          </a:p>
        </p:txBody>
      </p:sp>
      <p:sp>
        <p:nvSpPr>
          <p:cNvPr id="31" name="CasellaDiTesto 30">
            <a:extLst>
              <a:ext uri="{FF2B5EF4-FFF2-40B4-BE49-F238E27FC236}">
                <a16:creationId xmlns:a16="http://schemas.microsoft.com/office/drawing/2014/main" id="{3790BD1C-B199-4FA6-AD99-F39486A6A4D6}"/>
              </a:ext>
            </a:extLst>
          </p:cNvPr>
          <p:cNvSpPr txBox="1"/>
          <p:nvPr/>
        </p:nvSpPr>
        <p:spPr>
          <a:xfrm>
            <a:off x="2052528" y="1593841"/>
            <a:ext cx="2304000" cy="923330"/>
          </a:xfrm>
          <a:prstGeom prst="rect">
            <a:avLst/>
          </a:prstGeom>
          <a:noFill/>
        </p:spPr>
        <p:txBody>
          <a:bodyPr wrap="square" rtlCol="0">
            <a:spAutoFit/>
          </a:bodyPr>
          <a:lstStyle/>
          <a:p>
            <a:r>
              <a:rPr lang="de-CH" dirty="0"/>
              <a:t>Drum / selbstgedrehte Zigaretten</a:t>
            </a:r>
          </a:p>
        </p:txBody>
      </p:sp>
      <p:sp>
        <p:nvSpPr>
          <p:cNvPr id="32" name="CasellaDiTesto 31">
            <a:extLst>
              <a:ext uri="{FF2B5EF4-FFF2-40B4-BE49-F238E27FC236}">
                <a16:creationId xmlns:a16="http://schemas.microsoft.com/office/drawing/2014/main" id="{D90E346D-C860-4D36-B486-54B5A35263D2}"/>
              </a:ext>
            </a:extLst>
          </p:cNvPr>
          <p:cNvSpPr txBox="1"/>
          <p:nvPr/>
        </p:nvSpPr>
        <p:spPr>
          <a:xfrm>
            <a:off x="5232178" y="3761189"/>
            <a:ext cx="1597601" cy="646331"/>
          </a:xfrm>
          <a:prstGeom prst="rect">
            <a:avLst/>
          </a:prstGeom>
          <a:noFill/>
        </p:spPr>
        <p:txBody>
          <a:bodyPr wrap="square" rtlCol="0">
            <a:spAutoFit/>
          </a:bodyPr>
          <a:lstStyle/>
          <a:p>
            <a:r>
              <a:rPr lang="de-CH" dirty="0"/>
              <a:t>Vape mit Pod (Patrone)</a:t>
            </a:r>
          </a:p>
        </p:txBody>
      </p:sp>
      <p:sp>
        <p:nvSpPr>
          <p:cNvPr id="33" name="CasellaDiTesto 32">
            <a:extLst>
              <a:ext uri="{FF2B5EF4-FFF2-40B4-BE49-F238E27FC236}">
                <a16:creationId xmlns:a16="http://schemas.microsoft.com/office/drawing/2014/main" id="{60A0D786-5EF4-44D7-BD34-EC0F174A50DF}"/>
              </a:ext>
            </a:extLst>
          </p:cNvPr>
          <p:cNvSpPr txBox="1"/>
          <p:nvPr/>
        </p:nvSpPr>
        <p:spPr>
          <a:xfrm>
            <a:off x="7387336" y="4173901"/>
            <a:ext cx="1872000" cy="923330"/>
          </a:xfrm>
          <a:prstGeom prst="rect">
            <a:avLst/>
          </a:prstGeom>
          <a:noFill/>
        </p:spPr>
        <p:txBody>
          <a:bodyPr wrap="square" rtlCol="0">
            <a:spAutoFit/>
          </a:bodyPr>
          <a:lstStyle/>
          <a:p>
            <a:r>
              <a:rPr lang="de-CH" dirty="0"/>
              <a:t>Vape / E-Zigarette mit Tank</a:t>
            </a:r>
          </a:p>
        </p:txBody>
      </p:sp>
      <p:sp>
        <p:nvSpPr>
          <p:cNvPr id="34" name="CasellaDiTesto 33">
            <a:extLst>
              <a:ext uri="{FF2B5EF4-FFF2-40B4-BE49-F238E27FC236}">
                <a16:creationId xmlns:a16="http://schemas.microsoft.com/office/drawing/2014/main" id="{0D91EC6A-4F49-4249-A2C5-860DF2B4F34C}"/>
              </a:ext>
            </a:extLst>
          </p:cNvPr>
          <p:cNvSpPr txBox="1"/>
          <p:nvPr/>
        </p:nvSpPr>
        <p:spPr>
          <a:xfrm>
            <a:off x="2807042" y="6516666"/>
            <a:ext cx="3576798" cy="369332"/>
          </a:xfrm>
          <a:prstGeom prst="rect">
            <a:avLst/>
          </a:prstGeom>
          <a:noFill/>
        </p:spPr>
        <p:txBody>
          <a:bodyPr wrap="square" rtlCol="0">
            <a:spAutoFit/>
          </a:bodyPr>
          <a:lstStyle/>
          <a:p>
            <a:r>
              <a:rPr lang="de-CH" dirty="0"/>
              <a:t>Tabakerhitzer (</a:t>
            </a:r>
            <a:r>
              <a:rPr lang="de-CH" dirty="0" err="1"/>
              <a:t>glo</a:t>
            </a:r>
            <a:r>
              <a:rPr lang="de-CH" dirty="0"/>
              <a:t>)</a:t>
            </a:r>
          </a:p>
        </p:txBody>
      </p:sp>
      <p:sp>
        <p:nvSpPr>
          <p:cNvPr id="35" name="CasellaDiTesto 34">
            <a:extLst>
              <a:ext uri="{FF2B5EF4-FFF2-40B4-BE49-F238E27FC236}">
                <a16:creationId xmlns:a16="http://schemas.microsoft.com/office/drawing/2014/main" id="{99D7371B-D636-4DAB-8153-76094CFE76DA}"/>
              </a:ext>
            </a:extLst>
          </p:cNvPr>
          <p:cNvSpPr txBox="1"/>
          <p:nvPr/>
        </p:nvSpPr>
        <p:spPr>
          <a:xfrm>
            <a:off x="9683182" y="5603734"/>
            <a:ext cx="2818961" cy="369332"/>
          </a:xfrm>
          <a:prstGeom prst="rect">
            <a:avLst/>
          </a:prstGeom>
          <a:noFill/>
        </p:spPr>
        <p:txBody>
          <a:bodyPr wrap="square" rtlCol="0">
            <a:spAutoFit/>
          </a:bodyPr>
          <a:lstStyle/>
          <a:p>
            <a:r>
              <a:rPr lang="de-CH" dirty="0"/>
              <a:t>Tabakerhitzer (IQOS)</a:t>
            </a:r>
          </a:p>
        </p:txBody>
      </p:sp>
      <p:sp>
        <p:nvSpPr>
          <p:cNvPr id="36" name="CasellaDiTesto 35">
            <a:extLst>
              <a:ext uri="{FF2B5EF4-FFF2-40B4-BE49-F238E27FC236}">
                <a16:creationId xmlns:a16="http://schemas.microsoft.com/office/drawing/2014/main" id="{5F2120ED-AE57-4F03-B210-7F2F0A2E299B}"/>
              </a:ext>
            </a:extLst>
          </p:cNvPr>
          <p:cNvSpPr txBox="1"/>
          <p:nvPr/>
        </p:nvSpPr>
        <p:spPr>
          <a:xfrm>
            <a:off x="10232876" y="3626596"/>
            <a:ext cx="1476000" cy="369332"/>
          </a:xfrm>
          <a:prstGeom prst="rect">
            <a:avLst/>
          </a:prstGeom>
          <a:noFill/>
        </p:spPr>
        <p:txBody>
          <a:bodyPr wrap="square" rtlCol="0">
            <a:spAutoFit/>
          </a:bodyPr>
          <a:lstStyle/>
          <a:p>
            <a:r>
              <a:rPr lang="de-CH" dirty="0"/>
              <a:t>Nikotinbeutel</a:t>
            </a:r>
          </a:p>
        </p:txBody>
      </p:sp>
      <p:sp>
        <p:nvSpPr>
          <p:cNvPr id="37" name="CasellaDiTesto 36">
            <a:extLst>
              <a:ext uri="{FF2B5EF4-FFF2-40B4-BE49-F238E27FC236}">
                <a16:creationId xmlns:a16="http://schemas.microsoft.com/office/drawing/2014/main" id="{3E165E7C-38FE-4758-B35A-282D25C632FE}"/>
              </a:ext>
            </a:extLst>
          </p:cNvPr>
          <p:cNvSpPr txBox="1"/>
          <p:nvPr/>
        </p:nvSpPr>
        <p:spPr>
          <a:xfrm>
            <a:off x="8210752" y="3422498"/>
            <a:ext cx="801103" cy="369332"/>
          </a:xfrm>
          <a:prstGeom prst="rect">
            <a:avLst/>
          </a:prstGeom>
          <a:noFill/>
        </p:spPr>
        <p:txBody>
          <a:bodyPr wrap="square" rtlCol="0">
            <a:spAutoFit/>
          </a:bodyPr>
          <a:lstStyle/>
          <a:p>
            <a:r>
              <a:rPr lang="it-IT" dirty="0"/>
              <a:t>SNUS</a:t>
            </a:r>
            <a:endParaRPr lang="it-CH" dirty="0"/>
          </a:p>
        </p:txBody>
      </p:sp>
      <p:sp>
        <p:nvSpPr>
          <p:cNvPr id="38" name="CasellaDiTesto 37">
            <a:extLst>
              <a:ext uri="{FF2B5EF4-FFF2-40B4-BE49-F238E27FC236}">
                <a16:creationId xmlns:a16="http://schemas.microsoft.com/office/drawing/2014/main" id="{11379EBD-6993-4DA4-9F7A-9E87B9596B54}"/>
              </a:ext>
            </a:extLst>
          </p:cNvPr>
          <p:cNvSpPr txBox="1"/>
          <p:nvPr/>
        </p:nvSpPr>
        <p:spPr>
          <a:xfrm>
            <a:off x="9154739" y="1836258"/>
            <a:ext cx="1597601" cy="369332"/>
          </a:xfrm>
          <a:prstGeom prst="rect">
            <a:avLst/>
          </a:prstGeom>
          <a:noFill/>
        </p:spPr>
        <p:txBody>
          <a:bodyPr wrap="square" rtlCol="0">
            <a:spAutoFit/>
          </a:bodyPr>
          <a:lstStyle/>
          <a:p>
            <a:r>
              <a:rPr lang="it-IT" dirty="0"/>
              <a:t>Vape / Puff Bar</a:t>
            </a:r>
            <a:endParaRPr lang="it-CH" dirty="0"/>
          </a:p>
        </p:txBody>
      </p:sp>
      <p:sp>
        <p:nvSpPr>
          <p:cNvPr id="39" name="CasellaDiTesto 38">
            <a:extLst>
              <a:ext uri="{FF2B5EF4-FFF2-40B4-BE49-F238E27FC236}">
                <a16:creationId xmlns:a16="http://schemas.microsoft.com/office/drawing/2014/main" id="{BE229690-61EB-411D-898E-853426488DDB}"/>
              </a:ext>
            </a:extLst>
          </p:cNvPr>
          <p:cNvSpPr txBox="1"/>
          <p:nvPr/>
        </p:nvSpPr>
        <p:spPr>
          <a:xfrm>
            <a:off x="7013702" y="6521427"/>
            <a:ext cx="1597601" cy="369332"/>
          </a:xfrm>
          <a:prstGeom prst="rect">
            <a:avLst/>
          </a:prstGeom>
          <a:noFill/>
        </p:spPr>
        <p:txBody>
          <a:bodyPr wrap="square" rtlCol="0">
            <a:spAutoFit/>
          </a:bodyPr>
          <a:lstStyle/>
          <a:p>
            <a:r>
              <a:rPr lang="it-IT" dirty="0"/>
              <a:t>Vape / Puff Bar</a:t>
            </a:r>
            <a:endParaRPr lang="it-CH" dirty="0"/>
          </a:p>
        </p:txBody>
      </p:sp>
      <p:sp>
        <p:nvSpPr>
          <p:cNvPr id="40" name="CasellaDiTesto 39">
            <a:extLst>
              <a:ext uri="{FF2B5EF4-FFF2-40B4-BE49-F238E27FC236}">
                <a16:creationId xmlns:a16="http://schemas.microsoft.com/office/drawing/2014/main" id="{28EB3C79-A3D4-4CCD-B989-530CA74D7E4B}"/>
              </a:ext>
            </a:extLst>
          </p:cNvPr>
          <p:cNvSpPr txBox="1"/>
          <p:nvPr/>
        </p:nvSpPr>
        <p:spPr>
          <a:xfrm>
            <a:off x="3151717" y="4904207"/>
            <a:ext cx="1597601" cy="369332"/>
          </a:xfrm>
          <a:prstGeom prst="rect">
            <a:avLst/>
          </a:prstGeom>
          <a:noFill/>
        </p:spPr>
        <p:txBody>
          <a:bodyPr wrap="square" rtlCol="0">
            <a:spAutoFit/>
          </a:bodyPr>
          <a:lstStyle/>
          <a:p>
            <a:r>
              <a:rPr lang="de-CH" dirty="0"/>
              <a:t>Vape mit Tank</a:t>
            </a:r>
          </a:p>
        </p:txBody>
      </p:sp>
      <p:sp>
        <p:nvSpPr>
          <p:cNvPr id="41" name="CasellaDiTesto 40">
            <a:extLst>
              <a:ext uri="{FF2B5EF4-FFF2-40B4-BE49-F238E27FC236}">
                <a16:creationId xmlns:a16="http://schemas.microsoft.com/office/drawing/2014/main" id="{832A2BFA-FC82-4B12-8CEE-303DA7E47FFD}"/>
              </a:ext>
            </a:extLst>
          </p:cNvPr>
          <p:cNvSpPr txBox="1"/>
          <p:nvPr/>
        </p:nvSpPr>
        <p:spPr>
          <a:xfrm>
            <a:off x="4733297" y="1142210"/>
            <a:ext cx="2149907" cy="646331"/>
          </a:xfrm>
          <a:prstGeom prst="rect">
            <a:avLst/>
          </a:prstGeom>
          <a:noFill/>
        </p:spPr>
        <p:txBody>
          <a:bodyPr wrap="square" rtlCol="0">
            <a:spAutoFit/>
          </a:bodyPr>
          <a:lstStyle/>
          <a:p>
            <a:r>
              <a:rPr lang="de-CH" dirty="0"/>
              <a:t>Herkömmliche Zigaretten</a:t>
            </a:r>
          </a:p>
        </p:txBody>
      </p:sp>
      <p:sp>
        <p:nvSpPr>
          <p:cNvPr id="14" name="CasellaDiTesto 13">
            <a:extLst>
              <a:ext uri="{FF2B5EF4-FFF2-40B4-BE49-F238E27FC236}">
                <a16:creationId xmlns:a16="http://schemas.microsoft.com/office/drawing/2014/main" id="{D37BA612-AE1B-5BC9-45DF-71FD34685349}"/>
              </a:ext>
            </a:extLst>
          </p:cNvPr>
          <p:cNvSpPr txBox="1"/>
          <p:nvPr/>
        </p:nvSpPr>
        <p:spPr>
          <a:xfrm>
            <a:off x="20632" y="4179158"/>
            <a:ext cx="1597601" cy="369332"/>
          </a:xfrm>
          <a:prstGeom prst="rect">
            <a:avLst/>
          </a:prstGeom>
          <a:noFill/>
        </p:spPr>
        <p:txBody>
          <a:bodyPr wrap="square" rtlCol="0">
            <a:spAutoFit/>
          </a:bodyPr>
          <a:lstStyle/>
          <a:p>
            <a:r>
              <a:rPr lang="de-CH" dirty="0"/>
              <a:t>Wasserpfeife</a:t>
            </a:r>
          </a:p>
        </p:txBody>
      </p:sp>
      <p:sp>
        <p:nvSpPr>
          <p:cNvPr id="15" name="CasellaDiTesto 14">
            <a:extLst>
              <a:ext uri="{FF2B5EF4-FFF2-40B4-BE49-F238E27FC236}">
                <a16:creationId xmlns:a16="http://schemas.microsoft.com/office/drawing/2014/main" id="{755B67DD-17F6-6A11-6E30-629C14D42B49}"/>
              </a:ext>
            </a:extLst>
          </p:cNvPr>
          <p:cNvSpPr txBox="1"/>
          <p:nvPr/>
        </p:nvSpPr>
        <p:spPr>
          <a:xfrm>
            <a:off x="2323075" y="5906497"/>
            <a:ext cx="801103" cy="369332"/>
          </a:xfrm>
          <a:prstGeom prst="rect">
            <a:avLst/>
          </a:prstGeom>
          <a:noFill/>
        </p:spPr>
        <p:txBody>
          <a:bodyPr wrap="square" rtlCol="0">
            <a:spAutoFit/>
          </a:bodyPr>
          <a:lstStyle/>
          <a:p>
            <a:r>
              <a:rPr lang="it-IT" dirty="0"/>
              <a:t>SNUFF</a:t>
            </a:r>
            <a:endParaRPr lang="it-CH" dirty="0"/>
          </a:p>
        </p:txBody>
      </p:sp>
      <p:pic>
        <p:nvPicPr>
          <p:cNvPr id="16" name="Picture 24" descr="A picture containing font, graphics, screenshot, graphic design&#10;&#10;Description automatically generated">
            <a:extLst>
              <a:ext uri="{FF2B5EF4-FFF2-40B4-BE49-F238E27FC236}">
                <a16:creationId xmlns:a16="http://schemas.microsoft.com/office/drawing/2014/main" id="{6AC58A88-F57C-34D5-D9BA-43665D551A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42609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2" name="Titolo 1">
            <a:extLst>
              <a:ext uri="{FF2B5EF4-FFF2-40B4-BE49-F238E27FC236}">
                <a16:creationId xmlns:a16="http://schemas.microsoft.com/office/drawing/2014/main" id="{EC8185C4-BEB3-FFC2-4471-FFB76302EF82}"/>
              </a:ext>
            </a:extLst>
          </p:cNvPr>
          <p:cNvSpPr txBox="1">
            <a:spLocks/>
          </p:cNvSpPr>
          <p:nvPr/>
        </p:nvSpPr>
        <p:spPr>
          <a:xfrm>
            <a:off x="2013697" y="347144"/>
            <a:ext cx="8164606"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Die Wirkungen im Gehirn</a:t>
            </a:r>
          </a:p>
        </p:txBody>
      </p:sp>
      <p:pic>
        <p:nvPicPr>
          <p:cNvPr id="4" name="Segnaposto contenuto 4" descr="Immagine che contiene testo, persona, screenshot&#10;&#10;Descrizione generata automaticamente">
            <a:extLst>
              <a:ext uri="{FF2B5EF4-FFF2-40B4-BE49-F238E27FC236}">
                <a16:creationId xmlns:a16="http://schemas.microsoft.com/office/drawing/2014/main" id="{3B497571-EF6C-1CC2-6F68-312334214C34}"/>
              </a:ext>
            </a:extLst>
          </p:cNvPr>
          <p:cNvPicPr>
            <a:picLocks noChangeAspect="1"/>
          </p:cNvPicPr>
          <p:nvPr/>
        </p:nvPicPr>
        <p:blipFill rotWithShape="1">
          <a:blip r:embed="rId3">
            <a:extLst>
              <a:ext uri="{28A0092B-C50C-407E-A947-70E740481C1C}">
                <a14:useLocalDpi xmlns:a14="http://schemas.microsoft.com/office/drawing/2010/main" val="0"/>
              </a:ext>
            </a:extLst>
          </a:blip>
          <a:srcRect r="-705" b="41899"/>
          <a:stretch/>
        </p:blipFill>
        <p:spPr>
          <a:xfrm>
            <a:off x="3798744" y="2317678"/>
            <a:ext cx="4594511" cy="2650770"/>
          </a:xfrm>
          <a:prstGeom prst="rect">
            <a:avLst/>
          </a:prstGeom>
        </p:spPr>
      </p:pic>
      <p:sp>
        <p:nvSpPr>
          <p:cNvPr id="7" name="CasellaDiTesto 6">
            <a:extLst>
              <a:ext uri="{FF2B5EF4-FFF2-40B4-BE49-F238E27FC236}">
                <a16:creationId xmlns:a16="http://schemas.microsoft.com/office/drawing/2014/main" id="{C6F398F6-0AAC-80FE-8AAA-193F1DB129D9}"/>
              </a:ext>
            </a:extLst>
          </p:cNvPr>
          <p:cNvSpPr txBox="1"/>
          <p:nvPr/>
        </p:nvSpPr>
        <p:spPr>
          <a:xfrm>
            <a:off x="8740984" y="2614977"/>
            <a:ext cx="2826328" cy="646331"/>
          </a:xfrm>
          <a:prstGeom prst="rect">
            <a:avLst/>
          </a:prstGeom>
          <a:noFill/>
        </p:spPr>
        <p:txBody>
          <a:bodyPr wrap="square" rtlCol="0">
            <a:spAutoFit/>
          </a:bodyPr>
          <a:lstStyle/>
          <a:p>
            <a:r>
              <a:rPr lang="de-CH" dirty="0">
                <a:solidFill>
                  <a:schemeClr val="bg1"/>
                </a:solidFill>
              </a:rPr>
              <a:t>Ausschüttung von Dopamin und Noradrenalin </a:t>
            </a:r>
            <a:r>
              <a:rPr lang="de-CH" dirty="0">
                <a:solidFill>
                  <a:schemeClr val="bg1"/>
                </a:solidFill>
                <a:sym typeface="Wingdings" panose="05000000000000000000" pitchFamily="2" charset="2"/>
              </a:rPr>
              <a:t>  </a:t>
            </a:r>
            <a:endParaRPr lang="de-CH" dirty="0">
              <a:solidFill>
                <a:schemeClr val="bg1"/>
              </a:solidFill>
            </a:endParaRPr>
          </a:p>
        </p:txBody>
      </p:sp>
      <p:sp>
        <p:nvSpPr>
          <p:cNvPr id="8" name="CasellaDiTesto 7">
            <a:extLst>
              <a:ext uri="{FF2B5EF4-FFF2-40B4-BE49-F238E27FC236}">
                <a16:creationId xmlns:a16="http://schemas.microsoft.com/office/drawing/2014/main" id="{216181B6-83A5-6951-BBA7-6BFA9670B52D}"/>
              </a:ext>
            </a:extLst>
          </p:cNvPr>
          <p:cNvSpPr txBox="1"/>
          <p:nvPr/>
        </p:nvSpPr>
        <p:spPr>
          <a:xfrm>
            <a:off x="10866323" y="2864804"/>
            <a:ext cx="1641763" cy="369332"/>
          </a:xfrm>
          <a:prstGeom prst="rect">
            <a:avLst/>
          </a:prstGeom>
          <a:noFill/>
        </p:spPr>
        <p:txBody>
          <a:bodyPr wrap="square" rtlCol="0">
            <a:spAutoFit/>
          </a:bodyPr>
          <a:lstStyle/>
          <a:p>
            <a:r>
              <a:rPr lang="de-CH" dirty="0">
                <a:solidFill>
                  <a:schemeClr val="bg1"/>
                </a:solidFill>
              </a:rPr>
              <a:t>Genuss</a:t>
            </a:r>
          </a:p>
        </p:txBody>
      </p:sp>
      <p:sp>
        <p:nvSpPr>
          <p:cNvPr id="10" name="CasellaDiTesto 9">
            <a:extLst>
              <a:ext uri="{FF2B5EF4-FFF2-40B4-BE49-F238E27FC236}">
                <a16:creationId xmlns:a16="http://schemas.microsoft.com/office/drawing/2014/main" id="{BDD7EB18-5511-8AB2-7295-F4387AD04F23}"/>
              </a:ext>
            </a:extLst>
          </p:cNvPr>
          <p:cNvSpPr txBox="1"/>
          <p:nvPr/>
        </p:nvSpPr>
        <p:spPr>
          <a:xfrm>
            <a:off x="838200" y="3234136"/>
            <a:ext cx="2438460" cy="646331"/>
          </a:xfrm>
          <a:prstGeom prst="rect">
            <a:avLst/>
          </a:prstGeom>
          <a:noFill/>
        </p:spPr>
        <p:txBody>
          <a:bodyPr wrap="square" rtlCol="0">
            <a:spAutoFit/>
          </a:bodyPr>
          <a:lstStyle/>
          <a:p>
            <a:r>
              <a:rPr lang="de-CH" dirty="0">
                <a:solidFill>
                  <a:schemeClr val="bg1"/>
                </a:solidFill>
              </a:rPr>
              <a:t>Falsches Wachheitsempfinden</a:t>
            </a:r>
          </a:p>
        </p:txBody>
      </p:sp>
      <p:sp>
        <p:nvSpPr>
          <p:cNvPr id="11" name="CasellaDiTesto 10">
            <a:extLst>
              <a:ext uri="{FF2B5EF4-FFF2-40B4-BE49-F238E27FC236}">
                <a16:creationId xmlns:a16="http://schemas.microsoft.com/office/drawing/2014/main" id="{A32E2F2C-838E-E409-FA1B-98095DF79F7A}"/>
              </a:ext>
            </a:extLst>
          </p:cNvPr>
          <p:cNvSpPr txBox="1"/>
          <p:nvPr/>
        </p:nvSpPr>
        <p:spPr>
          <a:xfrm>
            <a:off x="9333266" y="3327323"/>
            <a:ext cx="1641763" cy="369332"/>
          </a:xfrm>
          <a:prstGeom prst="rect">
            <a:avLst/>
          </a:prstGeom>
          <a:noFill/>
        </p:spPr>
        <p:txBody>
          <a:bodyPr wrap="square" rtlCol="0">
            <a:spAutoFit/>
          </a:bodyPr>
          <a:lstStyle/>
          <a:p>
            <a:r>
              <a:rPr lang="de-CH" dirty="0">
                <a:solidFill>
                  <a:schemeClr val="bg1"/>
                </a:solidFill>
              </a:rPr>
              <a:t>Wohlgefühl</a:t>
            </a:r>
          </a:p>
        </p:txBody>
      </p:sp>
      <p:sp>
        <p:nvSpPr>
          <p:cNvPr id="12" name="CasellaDiTesto 11">
            <a:extLst>
              <a:ext uri="{FF2B5EF4-FFF2-40B4-BE49-F238E27FC236}">
                <a16:creationId xmlns:a16="http://schemas.microsoft.com/office/drawing/2014/main" id="{BCB44DC1-B549-F34F-9DA3-A17865EC39A6}"/>
              </a:ext>
            </a:extLst>
          </p:cNvPr>
          <p:cNvSpPr txBox="1"/>
          <p:nvPr/>
        </p:nvSpPr>
        <p:spPr>
          <a:xfrm>
            <a:off x="9811563" y="6468272"/>
            <a:ext cx="2826328" cy="215444"/>
          </a:xfrm>
          <a:prstGeom prst="rect">
            <a:avLst/>
          </a:prstGeom>
          <a:noFill/>
        </p:spPr>
        <p:txBody>
          <a:bodyPr wrap="square" rtlCol="0">
            <a:spAutoFit/>
          </a:bodyPr>
          <a:lstStyle/>
          <a:p>
            <a:r>
              <a:rPr lang="it-IT" sz="800" b="1" dirty="0">
                <a:solidFill>
                  <a:schemeClr val="bg1"/>
                </a:solidFill>
              </a:rPr>
              <a:t>https://www.liltbiella.it/il-potere-della-nicotina/</a:t>
            </a:r>
            <a:endParaRPr lang="it-CH" sz="800" dirty="0">
              <a:solidFill>
                <a:schemeClr val="bg1"/>
              </a:solidFill>
            </a:endParaRPr>
          </a:p>
        </p:txBody>
      </p:sp>
      <p:sp>
        <p:nvSpPr>
          <p:cNvPr id="13" name="CasellaDiTesto 12">
            <a:extLst>
              <a:ext uri="{FF2B5EF4-FFF2-40B4-BE49-F238E27FC236}">
                <a16:creationId xmlns:a16="http://schemas.microsoft.com/office/drawing/2014/main" id="{5D87A3C4-6B93-DA4A-86CD-91FAD7544D5B}"/>
              </a:ext>
            </a:extLst>
          </p:cNvPr>
          <p:cNvSpPr txBox="1"/>
          <p:nvPr/>
        </p:nvSpPr>
        <p:spPr>
          <a:xfrm>
            <a:off x="3798744" y="5197054"/>
            <a:ext cx="4594511" cy="1200329"/>
          </a:xfrm>
          <a:prstGeom prst="rect">
            <a:avLst/>
          </a:prstGeom>
          <a:noFill/>
        </p:spPr>
        <p:txBody>
          <a:bodyPr wrap="square" rtlCol="0">
            <a:spAutoFit/>
          </a:bodyPr>
          <a:lstStyle/>
          <a:p>
            <a:r>
              <a:rPr lang="de-CH" dirty="0">
                <a:solidFill>
                  <a:schemeClr val="bg1"/>
                </a:solidFill>
              </a:rPr>
              <a:t>Bei Jugendlichen wirkt es auf die Teile des Gehirns, welche die Aufmerksamkeit, das Lernen, die Stimmung und die Impulskontrolle regulieren</a:t>
            </a:r>
          </a:p>
        </p:txBody>
      </p:sp>
      <p:sp>
        <p:nvSpPr>
          <p:cNvPr id="14" name="CasellaDiTesto 13">
            <a:extLst>
              <a:ext uri="{FF2B5EF4-FFF2-40B4-BE49-F238E27FC236}">
                <a16:creationId xmlns:a16="http://schemas.microsoft.com/office/drawing/2014/main" id="{702635AE-6B88-0EA2-468F-58657EDA5F59}"/>
              </a:ext>
            </a:extLst>
          </p:cNvPr>
          <p:cNvSpPr txBox="1"/>
          <p:nvPr/>
        </p:nvSpPr>
        <p:spPr>
          <a:xfrm>
            <a:off x="3723636" y="1527598"/>
            <a:ext cx="4463760" cy="646331"/>
          </a:xfrm>
          <a:prstGeom prst="rect">
            <a:avLst/>
          </a:prstGeom>
          <a:noFill/>
        </p:spPr>
        <p:txBody>
          <a:bodyPr wrap="square" rtlCol="0">
            <a:spAutoFit/>
          </a:bodyPr>
          <a:lstStyle/>
          <a:p>
            <a:r>
              <a:rPr lang="de-CH" dirty="0">
                <a:solidFill>
                  <a:schemeClr val="bg1"/>
                </a:solidFill>
              </a:rPr>
              <a:t>Erhöhung der Verbindungen, Nikotin verändert die Synapsenbildung</a:t>
            </a:r>
          </a:p>
        </p:txBody>
      </p:sp>
      <p:pic>
        <p:nvPicPr>
          <p:cNvPr id="15" name="Picture 24" descr="A picture containing font, graphics, screenshot, graphic design&#10;&#10;Description automatically generated">
            <a:extLst>
              <a:ext uri="{FF2B5EF4-FFF2-40B4-BE49-F238E27FC236}">
                <a16:creationId xmlns:a16="http://schemas.microsoft.com/office/drawing/2014/main" id="{21C96C1A-337A-3B84-D3B0-8BF59598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90" y="6435397"/>
            <a:ext cx="1273272" cy="343200"/>
          </a:xfrm>
          <a:prstGeom prst="rect">
            <a:avLst/>
          </a:prstGeom>
        </p:spPr>
      </p:pic>
    </p:spTree>
    <p:extLst>
      <p:ext uri="{BB962C8B-B14F-4D97-AF65-F5344CB8AC3E}">
        <p14:creationId xmlns:p14="http://schemas.microsoft.com/office/powerpoint/2010/main" val="4215159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Immagine 4" descr="Immagine che contiene aria aperta, persona, cielo, acqua&#10;&#10;Descrizione generata automaticamente">
            <a:extLst>
              <a:ext uri="{FF2B5EF4-FFF2-40B4-BE49-F238E27FC236}">
                <a16:creationId xmlns:a16="http://schemas.microsoft.com/office/drawing/2014/main" id="{E0E201E6-B027-AF32-BD9F-43C8A4C25BE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2046" r="28590" b="-1"/>
          <a:stretch/>
        </p:blipFill>
        <p:spPr>
          <a:xfrm rot="21600000">
            <a:off x="-4084" y="10"/>
            <a:ext cx="6099050" cy="6857990"/>
          </a:xfrm>
          <a:prstGeom prst="rect">
            <a:avLst/>
          </a:prstGeom>
        </p:spPr>
      </p:pic>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8441" r="31566"/>
          <a:stretch/>
        </p:blipFill>
        <p:spPr>
          <a:xfrm>
            <a:off x="6096844" y="0"/>
            <a:ext cx="6095156" cy="685799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5269454" y="3159731"/>
            <a:ext cx="7745010" cy="1019033"/>
          </a:xfrm>
        </p:spPr>
        <p:txBody>
          <a:bodyPr>
            <a:normAutofit fontScale="90000"/>
          </a:bodyPr>
          <a:lstStyle/>
          <a:p>
            <a:r>
              <a:rPr lang="de-CH" sz="5200" b="1" dirty="0">
                <a:latin typeface="+mn-lt"/>
              </a:rPr>
              <a:t>Warum fängt man </a:t>
            </a:r>
            <a:br>
              <a:rPr lang="de-CH" sz="5200" b="1" dirty="0">
                <a:latin typeface="+mn-lt"/>
              </a:rPr>
            </a:br>
            <a:r>
              <a:rPr lang="de-CH" sz="5200" b="1" dirty="0">
                <a:latin typeface="+mn-lt"/>
              </a:rPr>
              <a:t>eurer Meinung nach an </a:t>
            </a:r>
            <a:br>
              <a:rPr lang="de-CH" sz="5200" b="1" dirty="0">
                <a:latin typeface="+mn-lt"/>
              </a:rPr>
            </a:br>
            <a:r>
              <a:rPr lang="de-CH" sz="5200" b="1" dirty="0">
                <a:latin typeface="+mn-lt"/>
              </a:rPr>
              <a:t>zu vapen?</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A8C4C9B9-51DB-D0FD-2922-34B489FAC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1693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Segnaposto contenuto 5" descr="Your Guide to the Best Alternative Nicotine Products in 2022">
            <a:extLst>
              <a:ext uri="{FF2B5EF4-FFF2-40B4-BE49-F238E27FC236}">
                <a16:creationId xmlns:a16="http://schemas.microsoft.com/office/drawing/2014/main" id="{4B0012DA-6103-247A-C2FB-EB8A4C3326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331" y="1325563"/>
            <a:ext cx="2971403" cy="4457105"/>
          </a:xfrm>
          <a:prstGeom prst="rect">
            <a:avLst/>
          </a:prstGeom>
          <a:noFill/>
          <a:ln>
            <a:noFill/>
          </a:ln>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11" name="Immagine 10" descr="Immagine che contiene testo, Viso umano, libro, scaffale&#10;&#10;Descrizione generata automaticamente">
            <a:extLst>
              <a:ext uri="{FF2B5EF4-FFF2-40B4-BE49-F238E27FC236}">
                <a16:creationId xmlns:a16="http://schemas.microsoft.com/office/drawing/2014/main" id="{BEEE5B9D-D5F5-A75A-272D-A1B812572D52}"/>
              </a:ext>
            </a:extLst>
          </p:cNvPr>
          <p:cNvPicPr>
            <a:picLocks noChangeAspect="1"/>
          </p:cNvPicPr>
          <p:nvPr/>
        </p:nvPicPr>
        <p:blipFill>
          <a:blip r:embed="rId4"/>
          <a:stretch>
            <a:fillRect/>
          </a:stretch>
        </p:blipFill>
        <p:spPr>
          <a:xfrm>
            <a:off x="2924177" y="2670458"/>
            <a:ext cx="3365042" cy="2518173"/>
          </a:xfrm>
          <a:prstGeom prst="rect">
            <a:avLst/>
          </a:prstGeom>
        </p:spPr>
      </p:pic>
      <p:sp>
        <p:nvSpPr>
          <p:cNvPr id="13" name="CasellaDiTesto 12">
            <a:extLst>
              <a:ext uri="{FF2B5EF4-FFF2-40B4-BE49-F238E27FC236}">
                <a16:creationId xmlns:a16="http://schemas.microsoft.com/office/drawing/2014/main" id="{F2947862-741A-03D2-587E-BAC8ED967793}"/>
              </a:ext>
            </a:extLst>
          </p:cNvPr>
          <p:cNvSpPr txBox="1"/>
          <p:nvPr/>
        </p:nvSpPr>
        <p:spPr>
          <a:xfrm>
            <a:off x="3693656" y="1585912"/>
            <a:ext cx="2224087" cy="369332"/>
          </a:xfrm>
          <a:prstGeom prst="rect">
            <a:avLst/>
          </a:prstGeom>
          <a:noFill/>
        </p:spPr>
        <p:txBody>
          <a:bodyPr wrap="square" rtlCol="0">
            <a:spAutoFit/>
          </a:bodyPr>
          <a:lstStyle/>
          <a:p>
            <a:r>
              <a:rPr lang="de-CH" dirty="0"/>
              <a:t>Fachgeschäfte</a:t>
            </a:r>
          </a:p>
        </p:txBody>
      </p:sp>
      <p:pic>
        <p:nvPicPr>
          <p:cNvPr id="14" name="Immagine 13" descr="Immagine che contiene Minimarket, Vendita al dettaglio, testo, negozio&#10;&#10;Descrizione generata automaticamente">
            <a:extLst>
              <a:ext uri="{FF2B5EF4-FFF2-40B4-BE49-F238E27FC236}">
                <a16:creationId xmlns:a16="http://schemas.microsoft.com/office/drawing/2014/main" id="{21B1D952-4C91-B535-D09D-757E5894A4E3}"/>
              </a:ext>
            </a:extLst>
          </p:cNvPr>
          <p:cNvPicPr>
            <a:picLocks noChangeAspect="1"/>
          </p:cNvPicPr>
          <p:nvPr/>
        </p:nvPicPr>
        <p:blipFill>
          <a:blip r:embed="rId5"/>
          <a:stretch>
            <a:fillRect/>
          </a:stretch>
        </p:blipFill>
        <p:spPr>
          <a:xfrm>
            <a:off x="6624651" y="260757"/>
            <a:ext cx="4224324" cy="3168243"/>
          </a:xfrm>
          <a:prstGeom prst="rect">
            <a:avLst/>
          </a:prstGeom>
        </p:spPr>
      </p:pic>
      <p:pic>
        <p:nvPicPr>
          <p:cNvPr id="16" name="Immagine 15" descr="Immagine che contiene testo, schermata, Sito Web, Pagina Web&#10;&#10;Descrizione generata automaticamente">
            <a:extLst>
              <a:ext uri="{FF2B5EF4-FFF2-40B4-BE49-F238E27FC236}">
                <a16:creationId xmlns:a16="http://schemas.microsoft.com/office/drawing/2014/main" id="{4DEB99A4-0B80-9E66-01A4-D638C834EA14}"/>
              </a:ext>
            </a:extLst>
          </p:cNvPr>
          <p:cNvPicPr>
            <a:picLocks noChangeAspect="1"/>
          </p:cNvPicPr>
          <p:nvPr/>
        </p:nvPicPr>
        <p:blipFill>
          <a:blip r:embed="rId6"/>
          <a:stretch>
            <a:fillRect/>
          </a:stretch>
        </p:blipFill>
        <p:spPr>
          <a:xfrm>
            <a:off x="7533252" y="3121942"/>
            <a:ext cx="4515873" cy="2585791"/>
          </a:xfrm>
          <a:prstGeom prst="rect">
            <a:avLst/>
          </a:prstGeom>
        </p:spPr>
      </p:pic>
      <p:sp>
        <p:nvSpPr>
          <p:cNvPr id="2" name="Titolo 1">
            <a:extLst>
              <a:ext uri="{FF2B5EF4-FFF2-40B4-BE49-F238E27FC236}">
                <a16:creationId xmlns:a16="http://schemas.microsoft.com/office/drawing/2014/main" id="{7DD867A1-5631-43AD-6CC4-CFB9D276D58C}"/>
              </a:ext>
            </a:extLst>
          </p:cNvPr>
          <p:cNvSpPr txBox="1">
            <a:spLocks/>
          </p:cNvSpPr>
          <p:nvPr/>
        </p:nvSpPr>
        <p:spPr>
          <a:xfrm>
            <a:off x="-616885" y="588898"/>
            <a:ext cx="8164606"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2800" b="1" dirty="0">
                <a:solidFill>
                  <a:schemeClr val="bg1"/>
                </a:solidFill>
                <a:latin typeface="+mn-lt"/>
              </a:rPr>
              <a:t>Tabak und ähnliche Produkte … </a:t>
            </a:r>
            <a:br>
              <a:rPr lang="de-CH" sz="2800" dirty="0"/>
            </a:br>
            <a:r>
              <a:rPr lang="de-CH" sz="2800" b="1" dirty="0">
                <a:solidFill>
                  <a:schemeClr val="bg1"/>
                </a:solidFill>
                <a:latin typeface="+mn-lt"/>
              </a:rPr>
              <a:t>freie Wahl?</a:t>
            </a:r>
          </a:p>
        </p:txBody>
      </p:sp>
      <p:pic>
        <p:nvPicPr>
          <p:cNvPr id="7" name="Picture 24" descr="A picture containing font, graphics, screenshot, graphic design&#10;&#10;Description automatically generated">
            <a:extLst>
              <a:ext uri="{FF2B5EF4-FFF2-40B4-BE49-F238E27FC236}">
                <a16:creationId xmlns:a16="http://schemas.microsoft.com/office/drawing/2014/main" id="{66938018-5ED0-3DE9-E6B3-4204380FD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090" y="6435397"/>
            <a:ext cx="1273272" cy="343200"/>
          </a:xfrm>
          <a:prstGeom prst="rect">
            <a:avLst/>
          </a:prstGeom>
        </p:spPr>
      </p:pic>
    </p:spTree>
    <p:extLst>
      <p:ext uri="{BB962C8B-B14F-4D97-AF65-F5344CB8AC3E}">
        <p14:creationId xmlns:p14="http://schemas.microsoft.com/office/powerpoint/2010/main" val="2658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3" name="Immagine 2" descr="Immagine che contiene testo, schermata, orologio, multimediale&#10;&#10;Descrizione generata automaticamente">
            <a:extLst>
              <a:ext uri="{FF2B5EF4-FFF2-40B4-BE49-F238E27FC236}">
                <a16:creationId xmlns:a16="http://schemas.microsoft.com/office/drawing/2014/main" id="{E7F433CF-3DC4-CCD6-6593-B52355A63BBD}"/>
              </a:ext>
            </a:extLst>
          </p:cNvPr>
          <p:cNvPicPr>
            <a:picLocks noChangeAspect="1"/>
          </p:cNvPicPr>
          <p:nvPr/>
        </p:nvPicPr>
        <p:blipFill>
          <a:blip r:embed="rId4"/>
          <a:stretch>
            <a:fillRect/>
          </a:stretch>
        </p:blipFill>
        <p:spPr>
          <a:xfrm>
            <a:off x="196850" y="1096594"/>
            <a:ext cx="3697396" cy="1945254"/>
          </a:xfrm>
          <a:prstGeom prst="rect">
            <a:avLst/>
          </a:prstGeom>
        </p:spPr>
      </p:pic>
      <p:pic>
        <p:nvPicPr>
          <p:cNvPr id="6" name="Immagine 5" descr="Immagine che contiene interno, muro, letto, persona&#10;&#10;Descrizione generata automaticamente">
            <a:extLst>
              <a:ext uri="{FF2B5EF4-FFF2-40B4-BE49-F238E27FC236}">
                <a16:creationId xmlns:a16="http://schemas.microsoft.com/office/drawing/2014/main" id="{7FF23268-2329-77E3-BB1C-5C3D9F86413E}"/>
              </a:ext>
            </a:extLst>
          </p:cNvPr>
          <p:cNvPicPr>
            <a:picLocks noChangeAspect="1"/>
          </p:cNvPicPr>
          <p:nvPr/>
        </p:nvPicPr>
        <p:blipFill>
          <a:blip r:embed="rId5"/>
          <a:stretch>
            <a:fillRect/>
          </a:stretch>
        </p:blipFill>
        <p:spPr>
          <a:xfrm>
            <a:off x="3068359" y="437911"/>
            <a:ext cx="3356605" cy="2032517"/>
          </a:xfrm>
          <a:prstGeom prst="rect">
            <a:avLst/>
          </a:prstGeom>
        </p:spPr>
      </p:pic>
      <p:sp>
        <p:nvSpPr>
          <p:cNvPr id="11" name="CasellaDiTesto 10">
            <a:extLst>
              <a:ext uri="{FF2B5EF4-FFF2-40B4-BE49-F238E27FC236}">
                <a16:creationId xmlns:a16="http://schemas.microsoft.com/office/drawing/2014/main" id="{41C57753-09AB-3679-9EE2-B2BDC864C75F}"/>
              </a:ext>
            </a:extLst>
          </p:cNvPr>
          <p:cNvSpPr txBox="1"/>
          <p:nvPr/>
        </p:nvSpPr>
        <p:spPr>
          <a:xfrm>
            <a:off x="196850" y="3128963"/>
            <a:ext cx="6061075" cy="523220"/>
          </a:xfrm>
          <a:prstGeom prst="rect">
            <a:avLst/>
          </a:prstGeom>
          <a:noFill/>
        </p:spPr>
        <p:txBody>
          <a:bodyPr wrap="square" rtlCol="0">
            <a:spAutoFit/>
          </a:bodyPr>
          <a:lstStyle/>
          <a:p>
            <a:r>
              <a:rPr lang="de-CH" sz="1400" dirty="0">
                <a:hlinkClick r:id="rId6"/>
              </a:rPr>
              <a:t>https://www.youtube.com/watch?v=RG_iCd5tMr0&amp;t=12s</a:t>
            </a:r>
            <a:r>
              <a:rPr lang="de-CH" sz="1400" dirty="0"/>
              <a:t> </a:t>
            </a:r>
          </a:p>
          <a:p>
            <a:r>
              <a:rPr lang="de-CH" sz="1400" dirty="0"/>
              <a:t>Der Influencer Ben Phillips versucht, ein Zimmer mit 10 Millionen Puffs zu füllen</a:t>
            </a:r>
          </a:p>
        </p:txBody>
      </p:sp>
      <p:pic>
        <p:nvPicPr>
          <p:cNvPr id="12" name="Immagine 11" descr="Immagine che contiene testo, schermata, dito, persona&#10;&#10;Descrizione generata automaticamente">
            <a:extLst>
              <a:ext uri="{FF2B5EF4-FFF2-40B4-BE49-F238E27FC236}">
                <a16:creationId xmlns:a16="http://schemas.microsoft.com/office/drawing/2014/main" id="{D4200FB6-F67E-341E-FDAF-C60BA3473011}"/>
              </a:ext>
            </a:extLst>
          </p:cNvPr>
          <p:cNvPicPr>
            <a:picLocks noChangeAspect="1"/>
          </p:cNvPicPr>
          <p:nvPr/>
        </p:nvPicPr>
        <p:blipFill>
          <a:blip r:embed="rId7"/>
          <a:stretch>
            <a:fillRect/>
          </a:stretch>
        </p:blipFill>
        <p:spPr>
          <a:xfrm>
            <a:off x="6257925" y="318222"/>
            <a:ext cx="2710964" cy="3726082"/>
          </a:xfrm>
          <a:prstGeom prst="rect">
            <a:avLst/>
          </a:prstGeom>
        </p:spPr>
      </p:pic>
      <p:sp>
        <p:nvSpPr>
          <p:cNvPr id="13" name="CasellaDiTesto 12">
            <a:extLst>
              <a:ext uri="{FF2B5EF4-FFF2-40B4-BE49-F238E27FC236}">
                <a16:creationId xmlns:a16="http://schemas.microsoft.com/office/drawing/2014/main" id="{6912928C-6FC9-F3D8-C7E2-87505662FC32}"/>
              </a:ext>
            </a:extLst>
          </p:cNvPr>
          <p:cNvSpPr txBox="1"/>
          <p:nvPr/>
        </p:nvSpPr>
        <p:spPr>
          <a:xfrm>
            <a:off x="9091988" y="886815"/>
            <a:ext cx="2914650" cy="692497"/>
          </a:xfrm>
          <a:prstGeom prst="rect">
            <a:avLst/>
          </a:prstGeom>
          <a:noFill/>
        </p:spPr>
        <p:txBody>
          <a:bodyPr wrap="square" rtlCol="0">
            <a:spAutoFit/>
          </a:bodyPr>
          <a:lstStyle/>
          <a:p>
            <a:r>
              <a:rPr lang="de-CH" sz="1100" dirty="0">
                <a:hlinkClick r:id="rId8"/>
              </a:rPr>
              <a:t>https://www.youtube.com/shorts/R4Ki-ESPtxw</a:t>
            </a:r>
            <a:br>
              <a:rPr lang="de-CH" sz="1400" dirty="0"/>
            </a:br>
            <a:br>
              <a:rPr lang="de-CH" sz="1400" dirty="0"/>
            </a:br>
            <a:r>
              <a:rPr lang="de-CH" sz="1400" dirty="0"/>
              <a:t>Vorführung einer Elf Bar </a:t>
            </a:r>
          </a:p>
        </p:txBody>
      </p:sp>
      <p:pic>
        <p:nvPicPr>
          <p:cNvPr id="14" name="Immagine 13" descr="Immagine che contiene persona, testo, schermata, Viso umano&#10;&#10;Descrizione generata automaticamente">
            <a:extLst>
              <a:ext uri="{FF2B5EF4-FFF2-40B4-BE49-F238E27FC236}">
                <a16:creationId xmlns:a16="http://schemas.microsoft.com/office/drawing/2014/main" id="{B8C13D55-9060-97A8-34AD-26111B818B9F}"/>
              </a:ext>
            </a:extLst>
          </p:cNvPr>
          <p:cNvPicPr>
            <a:picLocks noChangeAspect="1"/>
          </p:cNvPicPr>
          <p:nvPr/>
        </p:nvPicPr>
        <p:blipFill>
          <a:blip r:embed="rId9"/>
          <a:stretch>
            <a:fillRect/>
          </a:stretch>
        </p:blipFill>
        <p:spPr>
          <a:xfrm>
            <a:off x="9115425" y="1700391"/>
            <a:ext cx="2529404" cy="1925509"/>
          </a:xfrm>
          <a:prstGeom prst="rect">
            <a:avLst/>
          </a:prstGeom>
        </p:spPr>
      </p:pic>
      <p:sp>
        <p:nvSpPr>
          <p:cNvPr id="15" name="CasellaDiTesto 14">
            <a:extLst>
              <a:ext uri="{FF2B5EF4-FFF2-40B4-BE49-F238E27FC236}">
                <a16:creationId xmlns:a16="http://schemas.microsoft.com/office/drawing/2014/main" id="{BC84F229-87FB-1199-4E18-8E9C849DA6C6}"/>
              </a:ext>
            </a:extLst>
          </p:cNvPr>
          <p:cNvSpPr txBox="1"/>
          <p:nvPr/>
        </p:nvSpPr>
        <p:spPr>
          <a:xfrm>
            <a:off x="9115425" y="3652183"/>
            <a:ext cx="3076575" cy="692497"/>
          </a:xfrm>
          <a:prstGeom prst="rect">
            <a:avLst/>
          </a:prstGeom>
          <a:noFill/>
        </p:spPr>
        <p:txBody>
          <a:bodyPr wrap="square" rtlCol="0">
            <a:spAutoFit/>
          </a:bodyPr>
          <a:lstStyle/>
          <a:p>
            <a:r>
              <a:rPr lang="de-CH" sz="1100" dirty="0">
                <a:hlinkClick r:id="rId10"/>
              </a:rPr>
              <a:t>https://www.youtube.com/watch?v=ViAJ1yHrSQU</a:t>
            </a:r>
            <a:r>
              <a:rPr lang="de-CH" sz="1100" dirty="0"/>
              <a:t> </a:t>
            </a:r>
            <a:br>
              <a:rPr lang="de-CH" sz="1400" dirty="0"/>
            </a:br>
            <a:r>
              <a:rPr lang="de-CH" sz="1400" dirty="0"/>
              <a:t>Verschiedene Typen von E-Zigaretten werden miteinander verglichen</a:t>
            </a:r>
          </a:p>
        </p:txBody>
      </p:sp>
      <p:pic>
        <p:nvPicPr>
          <p:cNvPr id="16" name="Immagine 15">
            <a:extLst>
              <a:ext uri="{FF2B5EF4-FFF2-40B4-BE49-F238E27FC236}">
                <a16:creationId xmlns:a16="http://schemas.microsoft.com/office/drawing/2014/main" id="{DE087AFA-904A-188F-B947-848B8EF98311}"/>
              </a:ext>
            </a:extLst>
          </p:cNvPr>
          <p:cNvPicPr>
            <a:picLocks noChangeAspect="1"/>
          </p:cNvPicPr>
          <p:nvPr/>
        </p:nvPicPr>
        <p:blipFill>
          <a:blip r:embed="rId11"/>
          <a:stretch>
            <a:fillRect/>
          </a:stretch>
        </p:blipFill>
        <p:spPr>
          <a:xfrm>
            <a:off x="282766" y="4129236"/>
            <a:ext cx="3513018" cy="2176334"/>
          </a:xfrm>
          <a:prstGeom prst="rect">
            <a:avLst/>
          </a:prstGeom>
        </p:spPr>
      </p:pic>
      <p:pic>
        <p:nvPicPr>
          <p:cNvPr id="17" name="Immagine 16">
            <a:extLst>
              <a:ext uri="{FF2B5EF4-FFF2-40B4-BE49-F238E27FC236}">
                <a16:creationId xmlns:a16="http://schemas.microsoft.com/office/drawing/2014/main" id="{4051C1CD-BB61-9EE2-B62E-B1F11D891773}"/>
              </a:ext>
            </a:extLst>
          </p:cNvPr>
          <p:cNvPicPr>
            <a:picLocks noChangeAspect="1"/>
          </p:cNvPicPr>
          <p:nvPr/>
        </p:nvPicPr>
        <p:blipFill>
          <a:blip r:embed="rId12"/>
          <a:stretch>
            <a:fillRect/>
          </a:stretch>
        </p:blipFill>
        <p:spPr>
          <a:xfrm>
            <a:off x="3727207" y="3899713"/>
            <a:ext cx="3886200" cy="2406281"/>
          </a:xfrm>
          <a:prstGeom prst="rect">
            <a:avLst/>
          </a:prstGeom>
        </p:spPr>
      </p:pic>
      <p:sp>
        <p:nvSpPr>
          <p:cNvPr id="18" name="CasellaDiTesto 17">
            <a:extLst>
              <a:ext uri="{FF2B5EF4-FFF2-40B4-BE49-F238E27FC236}">
                <a16:creationId xmlns:a16="http://schemas.microsoft.com/office/drawing/2014/main" id="{788FEF76-7D27-6862-267B-FBD6A6BAB58D}"/>
              </a:ext>
            </a:extLst>
          </p:cNvPr>
          <p:cNvSpPr txBox="1"/>
          <p:nvPr/>
        </p:nvSpPr>
        <p:spPr>
          <a:xfrm>
            <a:off x="282766" y="6413290"/>
            <a:ext cx="3886200" cy="307777"/>
          </a:xfrm>
          <a:prstGeom prst="rect">
            <a:avLst/>
          </a:prstGeom>
          <a:noFill/>
        </p:spPr>
        <p:txBody>
          <a:bodyPr wrap="square">
            <a:spAutoFit/>
          </a:bodyPr>
          <a:lstStyle/>
          <a:p>
            <a:r>
              <a:rPr lang="it-CH" sz="1400" u="sng">
                <a:solidFill>
                  <a:srgbClr val="000000"/>
                </a:solidFill>
                <a:effectLst/>
                <a:hlinkClick r:id="rId13"/>
              </a:rPr>
              <a:t>https://www.youtube.com/watch?v=_lVNUuGA7l4</a:t>
            </a:r>
            <a:endParaRPr lang="it-CH" sz="1400">
              <a:solidFill>
                <a:srgbClr val="000000"/>
              </a:solidFill>
              <a:effectLst/>
            </a:endParaRPr>
          </a:p>
        </p:txBody>
      </p:sp>
      <p:sp>
        <p:nvSpPr>
          <p:cNvPr id="19" name="CasellaDiTesto 18">
            <a:extLst>
              <a:ext uri="{FF2B5EF4-FFF2-40B4-BE49-F238E27FC236}">
                <a16:creationId xmlns:a16="http://schemas.microsoft.com/office/drawing/2014/main" id="{CCE54FF7-66A0-8F5C-F0FB-A2D4324F9E33}"/>
              </a:ext>
            </a:extLst>
          </p:cNvPr>
          <p:cNvSpPr txBox="1"/>
          <p:nvPr/>
        </p:nvSpPr>
        <p:spPr>
          <a:xfrm>
            <a:off x="4243307" y="6324968"/>
            <a:ext cx="3564000" cy="523220"/>
          </a:xfrm>
          <a:prstGeom prst="rect">
            <a:avLst/>
          </a:prstGeom>
          <a:noFill/>
        </p:spPr>
        <p:txBody>
          <a:bodyPr wrap="square" rtlCol="0">
            <a:spAutoFit/>
          </a:bodyPr>
          <a:lstStyle/>
          <a:p>
            <a:r>
              <a:rPr lang="de-CH" sz="1400" dirty="0"/>
              <a:t>«Vape-Wettstreit», organisiert von Puff Bar in Verona, Italien, auf YouTube übertragen</a:t>
            </a:r>
          </a:p>
        </p:txBody>
      </p:sp>
      <p:pic>
        <p:nvPicPr>
          <p:cNvPr id="20" name="Immagine 19" descr="Immagine che contiene logo, Carattere, Elementi grafici, simbolo&#10;&#10;Descrizione generata automaticamente">
            <a:extLst>
              <a:ext uri="{FF2B5EF4-FFF2-40B4-BE49-F238E27FC236}">
                <a16:creationId xmlns:a16="http://schemas.microsoft.com/office/drawing/2014/main" id="{B927F796-4C9F-5309-C6A1-164C1C3C7D79}"/>
              </a:ext>
            </a:extLst>
          </p:cNvPr>
          <p:cNvPicPr>
            <a:picLocks noChangeAspect="1"/>
          </p:cNvPicPr>
          <p:nvPr/>
        </p:nvPicPr>
        <p:blipFill>
          <a:blip r:embed="rId14"/>
          <a:stretch>
            <a:fillRect/>
          </a:stretch>
        </p:blipFill>
        <p:spPr>
          <a:xfrm>
            <a:off x="282765" y="70991"/>
            <a:ext cx="1846285" cy="1034981"/>
          </a:xfrm>
          <a:prstGeom prst="rect">
            <a:avLst/>
          </a:prstGeom>
        </p:spPr>
      </p:pic>
      <p:pic>
        <p:nvPicPr>
          <p:cNvPr id="2" name="Picture 24" descr="A picture containing font, graphics, screenshot, graphic design&#10;&#10;Description automatically generated">
            <a:extLst>
              <a:ext uri="{FF2B5EF4-FFF2-40B4-BE49-F238E27FC236}">
                <a16:creationId xmlns:a16="http://schemas.microsoft.com/office/drawing/2014/main" id="{6D005CA5-21C8-C01B-35FA-4238B752AF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98635" y="168839"/>
            <a:ext cx="1996515" cy="538144"/>
          </a:xfrm>
          <a:prstGeom prst="rect">
            <a:avLst/>
          </a:prstGeom>
        </p:spPr>
      </p:pic>
    </p:spTree>
    <p:extLst>
      <p:ext uri="{BB962C8B-B14F-4D97-AF65-F5344CB8AC3E}">
        <p14:creationId xmlns:p14="http://schemas.microsoft.com/office/powerpoint/2010/main" val="3891336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3" name="Immagine 2" descr="Immagine che contiene Viso umano, testo, schermata, uomo&#10;&#10;Descrizione generata automaticamente">
            <a:extLst>
              <a:ext uri="{FF2B5EF4-FFF2-40B4-BE49-F238E27FC236}">
                <a16:creationId xmlns:a16="http://schemas.microsoft.com/office/drawing/2014/main" id="{84AA498E-3EED-5257-5C17-ED160C73768E}"/>
              </a:ext>
            </a:extLst>
          </p:cNvPr>
          <p:cNvPicPr>
            <a:picLocks noChangeAspect="1"/>
          </p:cNvPicPr>
          <p:nvPr/>
        </p:nvPicPr>
        <p:blipFill>
          <a:blip r:embed="rId3"/>
          <a:stretch>
            <a:fillRect/>
          </a:stretch>
        </p:blipFill>
        <p:spPr>
          <a:xfrm>
            <a:off x="349098" y="2529907"/>
            <a:ext cx="4059129" cy="3016544"/>
          </a:xfrm>
          <a:prstGeom prst="rect">
            <a:avLst/>
          </a:prstGeom>
        </p:spPr>
      </p:pic>
      <p:pic>
        <p:nvPicPr>
          <p:cNvPr id="6" name="Immagine 5" descr="Immagine che contiene Viso umano, testo, schermata, persona&#10;&#10;Descrizione generata automaticamente">
            <a:extLst>
              <a:ext uri="{FF2B5EF4-FFF2-40B4-BE49-F238E27FC236}">
                <a16:creationId xmlns:a16="http://schemas.microsoft.com/office/drawing/2014/main" id="{971B6CF8-95D6-D837-741A-BBEFA2A0F157}"/>
              </a:ext>
            </a:extLst>
          </p:cNvPr>
          <p:cNvPicPr>
            <a:picLocks noChangeAspect="1"/>
          </p:cNvPicPr>
          <p:nvPr/>
        </p:nvPicPr>
        <p:blipFill>
          <a:blip r:embed="rId4"/>
          <a:stretch>
            <a:fillRect/>
          </a:stretch>
        </p:blipFill>
        <p:spPr>
          <a:xfrm>
            <a:off x="4631164" y="1568631"/>
            <a:ext cx="3957198" cy="2388326"/>
          </a:xfrm>
          <a:prstGeom prst="rect">
            <a:avLst/>
          </a:prstGeom>
        </p:spPr>
      </p:pic>
      <p:pic>
        <p:nvPicPr>
          <p:cNvPr id="11" name="Immagine 10" descr="Immagine che contiene Viso umano, persona, testo, schermata&#10;&#10;Descrizione generata automaticamente">
            <a:extLst>
              <a:ext uri="{FF2B5EF4-FFF2-40B4-BE49-F238E27FC236}">
                <a16:creationId xmlns:a16="http://schemas.microsoft.com/office/drawing/2014/main" id="{F0BAE3A8-4AA2-44E5-4AF3-9838E76A4BEB}"/>
              </a:ext>
            </a:extLst>
          </p:cNvPr>
          <p:cNvPicPr>
            <a:picLocks noChangeAspect="1"/>
          </p:cNvPicPr>
          <p:nvPr/>
        </p:nvPicPr>
        <p:blipFill>
          <a:blip r:embed="rId5"/>
          <a:stretch>
            <a:fillRect/>
          </a:stretch>
        </p:blipFill>
        <p:spPr>
          <a:xfrm>
            <a:off x="6987654" y="191463"/>
            <a:ext cx="4855248" cy="2930335"/>
          </a:xfrm>
          <a:prstGeom prst="rect">
            <a:avLst/>
          </a:prstGeom>
        </p:spPr>
      </p:pic>
      <p:pic>
        <p:nvPicPr>
          <p:cNvPr id="12" name="Immagine 11" descr="Immagine che contiene testo, Viso umano, schermata, Sito Web&#10;&#10;Descrizione generata automaticamente">
            <a:extLst>
              <a:ext uri="{FF2B5EF4-FFF2-40B4-BE49-F238E27FC236}">
                <a16:creationId xmlns:a16="http://schemas.microsoft.com/office/drawing/2014/main" id="{0140B2C8-117A-0133-A32E-E8269E33ED53}"/>
              </a:ext>
            </a:extLst>
          </p:cNvPr>
          <p:cNvPicPr>
            <a:picLocks noChangeAspect="1"/>
          </p:cNvPicPr>
          <p:nvPr/>
        </p:nvPicPr>
        <p:blipFill>
          <a:blip r:embed="rId6"/>
          <a:stretch>
            <a:fillRect/>
          </a:stretch>
        </p:blipFill>
        <p:spPr>
          <a:xfrm>
            <a:off x="7189901" y="3583957"/>
            <a:ext cx="4539325" cy="2739663"/>
          </a:xfrm>
          <a:prstGeom prst="rect">
            <a:avLst/>
          </a:prstGeom>
        </p:spPr>
      </p:pic>
      <p:pic>
        <p:nvPicPr>
          <p:cNvPr id="13" name="Immagine 12" descr="Immagine che contiene schermata, Viso umano, testo, Software multimediale&#10;&#10;Descrizione generata automaticamente">
            <a:extLst>
              <a:ext uri="{FF2B5EF4-FFF2-40B4-BE49-F238E27FC236}">
                <a16:creationId xmlns:a16="http://schemas.microsoft.com/office/drawing/2014/main" id="{4DF7A409-E348-B576-D6EC-726A42288233}"/>
              </a:ext>
            </a:extLst>
          </p:cNvPr>
          <p:cNvPicPr>
            <a:picLocks noChangeAspect="1"/>
          </p:cNvPicPr>
          <p:nvPr/>
        </p:nvPicPr>
        <p:blipFill>
          <a:blip r:embed="rId7"/>
          <a:stretch>
            <a:fillRect/>
          </a:stretch>
        </p:blipFill>
        <p:spPr>
          <a:xfrm>
            <a:off x="4380932" y="4647956"/>
            <a:ext cx="3753724" cy="2235750"/>
          </a:xfrm>
          <a:prstGeom prst="rect">
            <a:avLst/>
          </a:prstGeom>
        </p:spPr>
      </p:pic>
      <p:pic>
        <p:nvPicPr>
          <p:cNvPr id="14" name="Immagine 13" descr="Immagine che contiene Elementi grafici, Carattere, logo, grafica&#10;&#10;Descrizione generata automaticamente">
            <a:extLst>
              <a:ext uri="{FF2B5EF4-FFF2-40B4-BE49-F238E27FC236}">
                <a16:creationId xmlns:a16="http://schemas.microsoft.com/office/drawing/2014/main" id="{414F58DC-BB19-E6B0-1B62-A343E4A28204}"/>
              </a:ext>
            </a:extLst>
          </p:cNvPr>
          <p:cNvPicPr>
            <a:picLocks noChangeAspect="1"/>
          </p:cNvPicPr>
          <p:nvPr/>
        </p:nvPicPr>
        <p:blipFill>
          <a:blip r:embed="rId8"/>
          <a:stretch>
            <a:fillRect/>
          </a:stretch>
        </p:blipFill>
        <p:spPr>
          <a:xfrm>
            <a:off x="149831" y="313898"/>
            <a:ext cx="2201536" cy="1665027"/>
          </a:xfrm>
          <a:prstGeom prst="rect">
            <a:avLst/>
          </a:prstGeom>
        </p:spPr>
      </p:pic>
      <p:sp>
        <p:nvSpPr>
          <p:cNvPr id="15" name="CasellaDiTesto 14">
            <a:extLst>
              <a:ext uri="{FF2B5EF4-FFF2-40B4-BE49-F238E27FC236}">
                <a16:creationId xmlns:a16="http://schemas.microsoft.com/office/drawing/2014/main" id="{5B3D5780-7A69-A549-E268-B749839D7C5B}"/>
              </a:ext>
            </a:extLst>
          </p:cNvPr>
          <p:cNvSpPr txBox="1"/>
          <p:nvPr/>
        </p:nvSpPr>
        <p:spPr>
          <a:xfrm>
            <a:off x="2351367" y="453913"/>
            <a:ext cx="2880000" cy="707886"/>
          </a:xfrm>
          <a:prstGeom prst="rect">
            <a:avLst/>
          </a:prstGeom>
          <a:noFill/>
        </p:spPr>
        <p:txBody>
          <a:bodyPr wrap="square" rtlCol="0">
            <a:spAutoFit/>
          </a:bodyPr>
          <a:lstStyle/>
          <a:p>
            <a:r>
              <a:rPr lang="de-CH" sz="2000" dirty="0"/>
              <a:t>Werbung von Influencern mit vielen Followern</a:t>
            </a: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D7FAE3DF-AE53-314A-15DB-6329BEE48D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64" y="6372502"/>
            <a:ext cx="1273272" cy="343200"/>
          </a:xfrm>
          <a:prstGeom prst="rect">
            <a:avLst/>
          </a:prstGeom>
        </p:spPr>
      </p:pic>
    </p:spTree>
    <p:extLst>
      <p:ext uri="{BB962C8B-B14F-4D97-AF65-F5344CB8AC3E}">
        <p14:creationId xmlns:p14="http://schemas.microsoft.com/office/powerpoint/2010/main" val="2282547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3" name="Immagine 2" descr="Immagine che contiene testo, Cellulare, schermata, multimediale&#10;&#10;Descrizione generata automaticamente">
            <a:extLst>
              <a:ext uri="{FF2B5EF4-FFF2-40B4-BE49-F238E27FC236}">
                <a16:creationId xmlns:a16="http://schemas.microsoft.com/office/drawing/2014/main" id="{0F225320-A59B-CB4E-4E6B-1A791577E7F1}"/>
              </a:ext>
            </a:extLst>
          </p:cNvPr>
          <p:cNvPicPr>
            <a:picLocks noChangeAspect="1"/>
          </p:cNvPicPr>
          <p:nvPr/>
        </p:nvPicPr>
        <p:blipFill>
          <a:blip r:embed="rId3"/>
          <a:stretch>
            <a:fillRect/>
          </a:stretch>
        </p:blipFill>
        <p:spPr>
          <a:xfrm>
            <a:off x="2288492" y="2255839"/>
            <a:ext cx="1643909" cy="3557587"/>
          </a:xfrm>
          <a:prstGeom prst="rect">
            <a:avLst/>
          </a:prstGeom>
        </p:spPr>
      </p:pic>
      <p:pic>
        <p:nvPicPr>
          <p:cNvPr id="6" name="Immagine 5" descr="Immagine che contiene testo, schermata, Viso umano, Cellulare&#10;&#10;Descrizione generata automaticamente">
            <a:extLst>
              <a:ext uri="{FF2B5EF4-FFF2-40B4-BE49-F238E27FC236}">
                <a16:creationId xmlns:a16="http://schemas.microsoft.com/office/drawing/2014/main" id="{AD13E126-1414-71D0-94F9-812470C87339}"/>
              </a:ext>
            </a:extLst>
          </p:cNvPr>
          <p:cNvPicPr>
            <a:picLocks noChangeAspect="1"/>
          </p:cNvPicPr>
          <p:nvPr/>
        </p:nvPicPr>
        <p:blipFill>
          <a:blip r:embed="rId4"/>
          <a:stretch>
            <a:fillRect/>
          </a:stretch>
        </p:blipFill>
        <p:spPr>
          <a:xfrm>
            <a:off x="216804" y="1330081"/>
            <a:ext cx="2071688" cy="4483345"/>
          </a:xfrm>
          <a:prstGeom prst="rect">
            <a:avLst/>
          </a:prstGeom>
        </p:spPr>
      </p:pic>
      <p:sp>
        <p:nvSpPr>
          <p:cNvPr id="11" name="CasellaDiTesto 10">
            <a:extLst>
              <a:ext uri="{FF2B5EF4-FFF2-40B4-BE49-F238E27FC236}">
                <a16:creationId xmlns:a16="http://schemas.microsoft.com/office/drawing/2014/main" id="{55D1B575-8A48-34ED-44DB-EAB9BCFE69A5}"/>
              </a:ext>
            </a:extLst>
          </p:cNvPr>
          <p:cNvSpPr txBox="1"/>
          <p:nvPr/>
        </p:nvSpPr>
        <p:spPr>
          <a:xfrm>
            <a:off x="216804" y="5813426"/>
            <a:ext cx="5218279" cy="369332"/>
          </a:xfrm>
          <a:prstGeom prst="rect">
            <a:avLst/>
          </a:prstGeom>
          <a:noFill/>
        </p:spPr>
        <p:txBody>
          <a:bodyPr wrap="square" rtlCol="0">
            <a:spAutoFit/>
          </a:bodyPr>
          <a:lstStyle/>
          <a:p>
            <a:r>
              <a:rPr lang="de-CH" dirty="0"/>
              <a:t>«Kindersicherung zu ernst genommen»</a:t>
            </a:r>
          </a:p>
        </p:txBody>
      </p:sp>
      <p:pic>
        <p:nvPicPr>
          <p:cNvPr id="12" name="Immagine 11" descr="Immagine che contiene Elementi grafici, Carattere, grafica, simbolo&#10;&#10;Descrizione generata automaticamente">
            <a:extLst>
              <a:ext uri="{FF2B5EF4-FFF2-40B4-BE49-F238E27FC236}">
                <a16:creationId xmlns:a16="http://schemas.microsoft.com/office/drawing/2014/main" id="{3B9544F5-0E80-9B3B-8E08-AF146665D4AC}"/>
              </a:ext>
            </a:extLst>
          </p:cNvPr>
          <p:cNvPicPr>
            <a:picLocks noChangeAspect="1"/>
          </p:cNvPicPr>
          <p:nvPr/>
        </p:nvPicPr>
        <p:blipFill>
          <a:blip r:embed="rId5"/>
          <a:stretch>
            <a:fillRect/>
          </a:stretch>
        </p:blipFill>
        <p:spPr>
          <a:xfrm>
            <a:off x="216804" y="285297"/>
            <a:ext cx="1463844" cy="914610"/>
          </a:xfrm>
          <a:prstGeom prst="rect">
            <a:avLst/>
          </a:prstGeom>
        </p:spPr>
      </p:pic>
      <p:pic>
        <p:nvPicPr>
          <p:cNvPr id="13" name="Immagine 12" descr="Immagine che contiene testo, Viso umano, ciglio, schermata&#10;&#10;Descrizione generata automaticamente">
            <a:extLst>
              <a:ext uri="{FF2B5EF4-FFF2-40B4-BE49-F238E27FC236}">
                <a16:creationId xmlns:a16="http://schemas.microsoft.com/office/drawing/2014/main" id="{2AA30926-57D1-168F-014E-328EA43DED2D}"/>
              </a:ext>
            </a:extLst>
          </p:cNvPr>
          <p:cNvPicPr>
            <a:picLocks noChangeAspect="1"/>
          </p:cNvPicPr>
          <p:nvPr/>
        </p:nvPicPr>
        <p:blipFill>
          <a:blip r:embed="rId6"/>
          <a:stretch>
            <a:fillRect/>
          </a:stretch>
        </p:blipFill>
        <p:spPr>
          <a:xfrm>
            <a:off x="6004089" y="917329"/>
            <a:ext cx="2071688" cy="4483345"/>
          </a:xfrm>
          <a:prstGeom prst="rect">
            <a:avLst/>
          </a:prstGeom>
        </p:spPr>
      </p:pic>
      <p:pic>
        <p:nvPicPr>
          <p:cNvPr id="14" name="Immagine 13" descr="Immagine che contiene testo, persona, Viso umano, schermata&#10;&#10;Descrizione generata automaticamente">
            <a:extLst>
              <a:ext uri="{FF2B5EF4-FFF2-40B4-BE49-F238E27FC236}">
                <a16:creationId xmlns:a16="http://schemas.microsoft.com/office/drawing/2014/main" id="{D0E3E4E6-A200-DEEA-75E4-ABFB107C4E20}"/>
              </a:ext>
            </a:extLst>
          </p:cNvPr>
          <p:cNvPicPr>
            <a:picLocks noChangeAspect="1"/>
          </p:cNvPicPr>
          <p:nvPr/>
        </p:nvPicPr>
        <p:blipFill>
          <a:blip r:embed="rId7"/>
          <a:stretch>
            <a:fillRect/>
          </a:stretch>
        </p:blipFill>
        <p:spPr>
          <a:xfrm>
            <a:off x="4360180" y="319883"/>
            <a:ext cx="1789154" cy="3871912"/>
          </a:xfrm>
          <a:prstGeom prst="rect">
            <a:avLst/>
          </a:prstGeom>
        </p:spPr>
      </p:pic>
      <p:sp>
        <p:nvSpPr>
          <p:cNvPr id="15" name="CasellaDiTesto 14">
            <a:extLst>
              <a:ext uri="{FF2B5EF4-FFF2-40B4-BE49-F238E27FC236}">
                <a16:creationId xmlns:a16="http://schemas.microsoft.com/office/drawing/2014/main" id="{CA275DAF-BDE5-471C-FD02-B34F07E69781}"/>
              </a:ext>
            </a:extLst>
          </p:cNvPr>
          <p:cNvSpPr txBox="1"/>
          <p:nvPr/>
        </p:nvSpPr>
        <p:spPr>
          <a:xfrm>
            <a:off x="6357938" y="319883"/>
            <a:ext cx="2243137" cy="369332"/>
          </a:xfrm>
          <a:prstGeom prst="rect">
            <a:avLst/>
          </a:prstGeom>
          <a:noFill/>
        </p:spPr>
        <p:txBody>
          <a:bodyPr wrap="square" rtlCol="0">
            <a:spAutoFit/>
          </a:bodyPr>
          <a:lstStyle/>
          <a:p>
            <a:r>
              <a:rPr lang="de-CH" dirty="0"/>
              <a:t>Direktverkauf</a:t>
            </a:r>
          </a:p>
        </p:txBody>
      </p:sp>
      <p:pic>
        <p:nvPicPr>
          <p:cNvPr id="16" name="Immagine 15" descr="Immagine che contiene testo, schermata, vestiti, Viso umano&#10;&#10;Descrizione generata automaticamente">
            <a:extLst>
              <a:ext uri="{FF2B5EF4-FFF2-40B4-BE49-F238E27FC236}">
                <a16:creationId xmlns:a16="http://schemas.microsoft.com/office/drawing/2014/main" id="{7F030A1E-0F34-8A86-5B1C-4CC802F3340D}"/>
              </a:ext>
            </a:extLst>
          </p:cNvPr>
          <p:cNvPicPr>
            <a:picLocks noChangeAspect="1"/>
          </p:cNvPicPr>
          <p:nvPr/>
        </p:nvPicPr>
        <p:blipFill>
          <a:blip r:embed="rId8"/>
          <a:stretch>
            <a:fillRect/>
          </a:stretch>
        </p:blipFill>
        <p:spPr>
          <a:xfrm>
            <a:off x="8423362" y="162719"/>
            <a:ext cx="1789154" cy="3871913"/>
          </a:xfrm>
          <a:prstGeom prst="rect">
            <a:avLst/>
          </a:prstGeom>
        </p:spPr>
      </p:pic>
      <p:pic>
        <p:nvPicPr>
          <p:cNvPr id="17" name="Immagine 16" descr="Immagine che contiene Viso umano, vestiti, persona, sorriso&#10;&#10;Descrizione generata automaticamente">
            <a:extLst>
              <a:ext uri="{FF2B5EF4-FFF2-40B4-BE49-F238E27FC236}">
                <a16:creationId xmlns:a16="http://schemas.microsoft.com/office/drawing/2014/main" id="{A4B92232-E1A0-95B7-B291-8795DE3BDDAB}"/>
              </a:ext>
            </a:extLst>
          </p:cNvPr>
          <p:cNvPicPr>
            <a:picLocks noChangeAspect="1"/>
          </p:cNvPicPr>
          <p:nvPr/>
        </p:nvPicPr>
        <p:blipFill>
          <a:blip r:embed="rId9"/>
          <a:stretch>
            <a:fillRect/>
          </a:stretch>
        </p:blipFill>
        <p:spPr>
          <a:xfrm>
            <a:off x="9332232" y="3282187"/>
            <a:ext cx="2525924" cy="2914528"/>
          </a:xfrm>
          <a:prstGeom prst="rect">
            <a:avLst/>
          </a:prstGeom>
        </p:spPr>
      </p:pic>
      <p:pic>
        <p:nvPicPr>
          <p:cNvPr id="18" name="Immagine 17" descr="Immagine che contiene testo, schermata, bibita analcolica, bottiglia&#10;&#10;Descrizione generata automaticamente">
            <a:extLst>
              <a:ext uri="{FF2B5EF4-FFF2-40B4-BE49-F238E27FC236}">
                <a16:creationId xmlns:a16="http://schemas.microsoft.com/office/drawing/2014/main" id="{4CB1F67B-93CB-5DC6-C528-235442BA5DD9}"/>
              </a:ext>
            </a:extLst>
          </p:cNvPr>
          <p:cNvPicPr>
            <a:picLocks noChangeAspect="1"/>
          </p:cNvPicPr>
          <p:nvPr/>
        </p:nvPicPr>
        <p:blipFill>
          <a:blip r:embed="rId10"/>
          <a:stretch>
            <a:fillRect/>
          </a:stretch>
        </p:blipFill>
        <p:spPr>
          <a:xfrm>
            <a:off x="10515288" y="285297"/>
            <a:ext cx="1459908" cy="3159390"/>
          </a:xfrm>
          <a:prstGeom prst="rect">
            <a:avLst/>
          </a:prstGeom>
        </p:spPr>
      </p:pic>
      <p:pic>
        <p:nvPicPr>
          <p:cNvPr id="4" name="Picture 24" descr="A picture containing font, graphics, screenshot, graphic design&#10;&#10;Description automatically generated">
            <a:extLst>
              <a:ext uri="{FF2B5EF4-FFF2-40B4-BE49-F238E27FC236}">
                <a16:creationId xmlns:a16="http://schemas.microsoft.com/office/drawing/2014/main" id="{B0BBB7E7-9ADA-0A59-E859-20962B4D1F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090" y="6435397"/>
            <a:ext cx="1273272" cy="343200"/>
          </a:xfrm>
          <a:prstGeom prst="rect">
            <a:avLst/>
          </a:prstGeom>
        </p:spPr>
      </p:pic>
    </p:spTree>
    <p:extLst>
      <p:ext uri="{BB962C8B-B14F-4D97-AF65-F5344CB8AC3E}">
        <p14:creationId xmlns:p14="http://schemas.microsoft.com/office/powerpoint/2010/main" val="1117622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3" name="Immagine 2" descr="Immagine che contiene Carattere, Elementi grafici, schermata, logo&#10;&#10;Descrizione generata automaticamente">
            <a:extLst>
              <a:ext uri="{FF2B5EF4-FFF2-40B4-BE49-F238E27FC236}">
                <a16:creationId xmlns:a16="http://schemas.microsoft.com/office/drawing/2014/main" id="{9237F2C9-2EEE-952B-94BD-D95C2B21A80B}"/>
              </a:ext>
            </a:extLst>
          </p:cNvPr>
          <p:cNvPicPr>
            <a:picLocks noChangeAspect="1"/>
          </p:cNvPicPr>
          <p:nvPr/>
        </p:nvPicPr>
        <p:blipFill>
          <a:blip r:embed="rId3"/>
          <a:stretch>
            <a:fillRect/>
          </a:stretch>
        </p:blipFill>
        <p:spPr>
          <a:xfrm>
            <a:off x="330201" y="0"/>
            <a:ext cx="2095580" cy="1179512"/>
          </a:xfrm>
          <a:prstGeom prst="rect">
            <a:avLst/>
          </a:prstGeom>
        </p:spPr>
      </p:pic>
      <p:pic>
        <p:nvPicPr>
          <p:cNvPr id="6" name="Immagine 5" descr="Immagine che contiene testo, schermata, Carattere, logo&#10;&#10;Descrizione generata automaticamente">
            <a:extLst>
              <a:ext uri="{FF2B5EF4-FFF2-40B4-BE49-F238E27FC236}">
                <a16:creationId xmlns:a16="http://schemas.microsoft.com/office/drawing/2014/main" id="{826FF81C-2707-10D5-43C3-B022CEDABDB8}"/>
              </a:ext>
            </a:extLst>
          </p:cNvPr>
          <p:cNvPicPr>
            <a:picLocks noChangeAspect="1"/>
          </p:cNvPicPr>
          <p:nvPr/>
        </p:nvPicPr>
        <p:blipFill>
          <a:blip r:embed="rId4"/>
          <a:stretch>
            <a:fillRect/>
          </a:stretch>
        </p:blipFill>
        <p:spPr>
          <a:xfrm>
            <a:off x="330201" y="985838"/>
            <a:ext cx="4290871" cy="2443162"/>
          </a:xfrm>
          <a:prstGeom prst="rect">
            <a:avLst/>
          </a:prstGeom>
        </p:spPr>
      </p:pic>
      <p:pic>
        <p:nvPicPr>
          <p:cNvPr id="11" name="Immagine 10" descr="Immagine che contiene testo, schermata, software, design&#10;&#10;Descrizione generata automaticamente">
            <a:extLst>
              <a:ext uri="{FF2B5EF4-FFF2-40B4-BE49-F238E27FC236}">
                <a16:creationId xmlns:a16="http://schemas.microsoft.com/office/drawing/2014/main" id="{0E57032D-D237-B80F-E9A7-680CD15B7D18}"/>
              </a:ext>
            </a:extLst>
          </p:cNvPr>
          <p:cNvPicPr>
            <a:picLocks noChangeAspect="1"/>
          </p:cNvPicPr>
          <p:nvPr/>
        </p:nvPicPr>
        <p:blipFill>
          <a:blip r:embed="rId5"/>
          <a:stretch>
            <a:fillRect/>
          </a:stretch>
        </p:blipFill>
        <p:spPr>
          <a:xfrm>
            <a:off x="330202" y="3735389"/>
            <a:ext cx="4373562" cy="2443162"/>
          </a:xfrm>
          <a:prstGeom prst="rect">
            <a:avLst/>
          </a:prstGeom>
        </p:spPr>
      </p:pic>
      <p:pic>
        <p:nvPicPr>
          <p:cNvPr id="12" name="Immagine 11" descr="Immagine che contiene testo, Cellulare, logo, schermata&#10;&#10;Descrizione generata automaticamente">
            <a:extLst>
              <a:ext uri="{FF2B5EF4-FFF2-40B4-BE49-F238E27FC236}">
                <a16:creationId xmlns:a16="http://schemas.microsoft.com/office/drawing/2014/main" id="{85222071-EDA1-151D-72C9-E010BBA7062B}"/>
              </a:ext>
            </a:extLst>
          </p:cNvPr>
          <p:cNvPicPr>
            <a:picLocks noChangeAspect="1"/>
          </p:cNvPicPr>
          <p:nvPr/>
        </p:nvPicPr>
        <p:blipFill>
          <a:blip r:embed="rId6"/>
          <a:stretch>
            <a:fillRect/>
          </a:stretch>
        </p:blipFill>
        <p:spPr>
          <a:xfrm>
            <a:off x="4933754" y="577852"/>
            <a:ext cx="3053297" cy="2851148"/>
          </a:xfrm>
          <a:prstGeom prst="rect">
            <a:avLst/>
          </a:prstGeom>
        </p:spPr>
      </p:pic>
      <p:pic>
        <p:nvPicPr>
          <p:cNvPr id="13" name="Immagine 12" descr="Immagine che contiene testo, schermata&#10;&#10;Descrizione generata automaticamente">
            <a:extLst>
              <a:ext uri="{FF2B5EF4-FFF2-40B4-BE49-F238E27FC236}">
                <a16:creationId xmlns:a16="http://schemas.microsoft.com/office/drawing/2014/main" id="{D14536F3-0610-B96D-0363-DD0FEBF0F638}"/>
              </a:ext>
            </a:extLst>
          </p:cNvPr>
          <p:cNvPicPr>
            <a:picLocks noChangeAspect="1"/>
          </p:cNvPicPr>
          <p:nvPr/>
        </p:nvPicPr>
        <p:blipFill>
          <a:blip r:embed="rId7"/>
          <a:stretch>
            <a:fillRect/>
          </a:stretch>
        </p:blipFill>
        <p:spPr>
          <a:xfrm>
            <a:off x="8230216" y="734234"/>
            <a:ext cx="2963526" cy="3122611"/>
          </a:xfrm>
          <a:prstGeom prst="rect">
            <a:avLst/>
          </a:prstGeom>
        </p:spPr>
      </p:pic>
      <p:pic>
        <p:nvPicPr>
          <p:cNvPr id="14" name="Immagine 13" descr="Immagine che contiene vestiti, persona, Viso umano, sorriso&#10;&#10;Descrizione generata automaticamente">
            <a:extLst>
              <a:ext uri="{FF2B5EF4-FFF2-40B4-BE49-F238E27FC236}">
                <a16:creationId xmlns:a16="http://schemas.microsoft.com/office/drawing/2014/main" id="{DC96801C-0085-1389-5D48-CD46ED437D77}"/>
              </a:ext>
            </a:extLst>
          </p:cNvPr>
          <p:cNvPicPr>
            <a:picLocks noChangeAspect="1"/>
          </p:cNvPicPr>
          <p:nvPr/>
        </p:nvPicPr>
        <p:blipFill>
          <a:blip r:embed="rId8"/>
          <a:stretch>
            <a:fillRect/>
          </a:stretch>
        </p:blipFill>
        <p:spPr>
          <a:xfrm>
            <a:off x="7798235" y="3843337"/>
            <a:ext cx="4228523" cy="2857500"/>
          </a:xfrm>
          <a:prstGeom prst="rect">
            <a:avLst/>
          </a:prstGeom>
        </p:spPr>
      </p:pic>
      <p:pic>
        <p:nvPicPr>
          <p:cNvPr id="15" name="Immagine 14" descr="Immagine che contiene testo, Cellulare, schermata, Dispositivo portatile per comunicazioni&#10;&#10;Descrizione generata automaticamente">
            <a:extLst>
              <a:ext uri="{FF2B5EF4-FFF2-40B4-BE49-F238E27FC236}">
                <a16:creationId xmlns:a16="http://schemas.microsoft.com/office/drawing/2014/main" id="{4C074E41-B1E3-384E-02A3-1D8B06F8E156}"/>
              </a:ext>
            </a:extLst>
          </p:cNvPr>
          <p:cNvPicPr>
            <a:picLocks noChangeAspect="1"/>
          </p:cNvPicPr>
          <p:nvPr/>
        </p:nvPicPr>
        <p:blipFill>
          <a:blip r:embed="rId9"/>
          <a:stretch>
            <a:fillRect/>
          </a:stretch>
        </p:blipFill>
        <p:spPr>
          <a:xfrm>
            <a:off x="5054522" y="3843337"/>
            <a:ext cx="3245211" cy="2653391"/>
          </a:xfrm>
          <a:prstGeom prst="rect">
            <a:avLst/>
          </a:prstGeom>
        </p:spPr>
      </p:pic>
      <p:pic>
        <p:nvPicPr>
          <p:cNvPr id="4" name="Picture 24" descr="A picture containing font, graphics, screenshot, graphic design&#10;&#10;Description automatically generated">
            <a:extLst>
              <a:ext uri="{FF2B5EF4-FFF2-40B4-BE49-F238E27FC236}">
                <a16:creationId xmlns:a16="http://schemas.microsoft.com/office/drawing/2014/main" id="{CAC9DFD1-1ECF-6B4E-3D63-287F6E18A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2342118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attern, fabric, clothing, wrapping paper&#10;&#10;Description automatically generated">
            <a:extLst>
              <a:ext uri="{FF2B5EF4-FFF2-40B4-BE49-F238E27FC236}">
                <a16:creationId xmlns:a16="http://schemas.microsoft.com/office/drawing/2014/main" id="{0F51AEDD-C56D-DF35-48B4-15A341E94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30"/>
            <a:ext cx="12192000" cy="6896460"/>
          </a:xfrm>
          <a:prstGeom prst="rect">
            <a:avLst/>
          </a:prstGeom>
        </p:spPr>
      </p:pic>
      <p:sp>
        <p:nvSpPr>
          <p:cNvPr id="2" name="Titolo 1">
            <a:extLst>
              <a:ext uri="{FF2B5EF4-FFF2-40B4-BE49-F238E27FC236}">
                <a16:creationId xmlns:a16="http://schemas.microsoft.com/office/drawing/2014/main" id="{EBE03231-BCE0-DF0C-4F28-37DBD851AAED}"/>
              </a:ext>
            </a:extLst>
          </p:cNvPr>
          <p:cNvSpPr>
            <a:spLocks noGrp="1"/>
          </p:cNvSpPr>
          <p:nvPr>
            <p:ph type="title"/>
          </p:nvPr>
        </p:nvSpPr>
        <p:spPr>
          <a:xfrm>
            <a:off x="838200" y="2470150"/>
            <a:ext cx="10515600" cy="1325563"/>
          </a:xfrm>
        </p:spPr>
        <p:txBody>
          <a:bodyPr>
            <a:normAutofit/>
          </a:bodyPr>
          <a:lstStyle/>
          <a:p>
            <a:pPr algn="ctr"/>
            <a:r>
              <a:rPr lang="de-CH" b="1" dirty="0">
                <a:solidFill>
                  <a:schemeClr val="bg1"/>
                </a:solidFill>
              </a:rPr>
              <a:t>Verlasst ihr euch auf die Angaben </a:t>
            </a:r>
            <a:br>
              <a:rPr lang="de-CH" b="1" dirty="0">
                <a:solidFill>
                  <a:schemeClr val="bg1"/>
                </a:solidFill>
              </a:rPr>
            </a:br>
            <a:r>
              <a:rPr lang="de-CH" b="1" dirty="0">
                <a:solidFill>
                  <a:schemeClr val="bg1"/>
                </a:solidFill>
              </a:rPr>
              <a:t>auf der Verpackung?</a:t>
            </a:r>
          </a:p>
        </p:txBody>
      </p:sp>
    </p:spTree>
    <p:extLst>
      <p:ext uri="{BB962C8B-B14F-4D97-AF65-F5344CB8AC3E}">
        <p14:creationId xmlns:p14="http://schemas.microsoft.com/office/powerpoint/2010/main" val="3202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0"/>
            <a:ext cx="12192000" cy="689646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CAC9DFD1-1ECF-6B4E-3D63-287F6E18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2" name="CasellaDiTesto 1">
            <a:extLst>
              <a:ext uri="{FF2B5EF4-FFF2-40B4-BE49-F238E27FC236}">
                <a16:creationId xmlns:a16="http://schemas.microsoft.com/office/drawing/2014/main" id="{431A7943-47FD-28E2-A890-0645DBEDA201}"/>
              </a:ext>
            </a:extLst>
          </p:cNvPr>
          <p:cNvSpPr txBox="1"/>
          <p:nvPr/>
        </p:nvSpPr>
        <p:spPr>
          <a:xfrm>
            <a:off x="3442090" y="493511"/>
            <a:ext cx="3938114" cy="553998"/>
          </a:xfrm>
          <a:prstGeom prst="rect">
            <a:avLst/>
          </a:prstGeom>
          <a:noFill/>
        </p:spPr>
        <p:txBody>
          <a:bodyPr wrap="square" rtlCol="0">
            <a:spAutoFit/>
          </a:bodyPr>
          <a:lstStyle/>
          <a:p>
            <a:r>
              <a:rPr lang="it-CH" sz="3000" dirty="0">
                <a:solidFill>
                  <a:schemeClr val="bg1"/>
                </a:solidFill>
              </a:rPr>
              <a:t>VERPACKUNG</a:t>
            </a:r>
          </a:p>
        </p:txBody>
      </p:sp>
      <p:pic>
        <p:nvPicPr>
          <p:cNvPr id="18" name="Immagine 17" descr="Immagine che contiene testo, muro, design&#10;&#10;Descrizione generata automaticamente">
            <a:extLst>
              <a:ext uri="{FF2B5EF4-FFF2-40B4-BE49-F238E27FC236}">
                <a16:creationId xmlns:a16="http://schemas.microsoft.com/office/drawing/2014/main" id="{C9F05046-E77E-9EA3-0093-5F863411AD6F}"/>
              </a:ext>
            </a:extLst>
          </p:cNvPr>
          <p:cNvPicPr>
            <a:picLocks noChangeAspect="1"/>
          </p:cNvPicPr>
          <p:nvPr/>
        </p:nvPicPr>
        <p:blipFill rotWithShape="1">
          <a:blip r:embed="rId5">
            <a:extLst>
              <a:ext uri="{28A0092B-C50C-407E-A947-70E740481C1C}">
                <a14:useLocalDpi xmlns:a14="http://schemas.microsoft.com/office/drawing/2010/main" val="0"/>
              </a:ext>
            </a:extLst>
          </a:blip>
          <a:srcRect t="38134" b="33819"/>
          <a:stretch/>
        </p:blipFill>
        <p:spPr>
          <a:xfrm>
            <a:off x="2290291" y="1806071"/>
            <a:ext cx="6301515" cy="1325563"/>
          </a:xfrm>
          <a:prstGeom prst="rect">
            <a:avLst/>
          </a:prstGeom>
        </p:spPr>
      </p:pic>
      <p:pic>
        <p:nvPicPr>
          <p:cNvPr id="20" name="Immagine 19">
            <a:extLst>
              <a:ext uri="{FF2B5EF4-FFF2-40B4-BE49-F238E27FC236}">
                <a16:creationId xmlns:a16="http://schemas.microsoft.com/office/drawing/2014/main" id="{B863E9FC-5366-6320-2EFF-9E9D4F4C3AAC}"/>
              </a:ext>
            </a:extLst>
          </p:cNvPr>
          <p:cNvPicPr>
            <a:picLocks noChangeAspect="1"/>
          </p:cNvPicPr>
          <p:nvPr/>
        </p:nvPicPr>
        <p:blipFill rotWithShape="1">
          <a:blip r:embed="rId6"/>
          <a:srcRect l="9873" t="2003" b="861"/>
          <a:stretch/>
        </p:blipFill>
        <p:spPr>
          <a:xfrm rot="5400000">
            <a:off x="4939305" y="1241183"/>
            <a:ext cx="1023642" cy="6321669"/>
          </a:xfrm>
          <a:prstGeom prst="rect">
            <a:avLst/>
          </a:prstGeom>
        </p:spPr>
      </p:pic>
      <p:pic>
        <p:nvPicPr>
          <p:cNvPr id="24" name="Immagine 23" descr="Immagine che contiene testo, forniture per ufficio, Prodotti generali, strumento di scrittura&#10;&#10;Descrizione generata automaticamente">
            <a:extLst>
              <a:ext uri="{FF2B5EF4-FFF2-40B4-BE49-F238E27FC236}">
                <a16:creationId xmlns:a16="http://schemas.microsoft.com/office/drawing/2014/main" id="{24DC9695-8F18-D994-4AEB-1FFA326D5D78}"/>
              </a:ext>
            </a:extLst>
          </p:cNvPr>
          <p:cNvPicPr>
            <a:picLocks noChangeAspect="1"/>
          </p:cNvPicPr>
          <p:nvPr/>
        </p:nvPicPr>
        <p:blipFill rotWithShape="1">
          <a:blip r:embed="rId7">
            <a:extLst>
              <a:ext uri="{28A0092B-C50C-407E-A947-70E740481C1C}">
                <a14:useLocalDpi xmlns:a14="http://schemas.microsoft.com/office/drawing/2010/main" val="0"/>
              </a:ext>
            </a:extLst>
          </a:blip>
          <a:srcRect l="-264" t="36752" r="13846" b="34017"/>
          <a:stretch/>
        </p:blipFill>
        <p:spPr>
          <a:xfrm rot="5400000">
            <a:off x="-1910727" y="3054528"/>
            <a:ext cx="5828202" cy="1478543"/>
          </a:xfrm>
          <a:prstGeom prst="rect">
            <a:avLst/>
          </a:prstGeom>
        </p:spPr>
      </p:pic>
      <p:pic>
        <p:nvPicPr>
          <p:cNvPr id="26" name="Immagine 25" descr="Immagine che contiene testo, Prodotti generali, fiammifero, design&#10;&#10;Descrizione generata automaticamente">
            <a:extLst>
              <a:ext uri="{FF2B5EF4-FFF2-40B4-BE49-F238E27FC236}">
                <a16:creationId xmlns:a16="http://schemas.microsoft.com/office/drawing/2014/main" id="{ECC5F510-F590-77FC-8A3C-03154B93FEBA}"/>
              </a:ext>
            </a:extLst>
          </p:cNvPr>
          <p:cNvPicPr>
            <a:picLocks noChangeAspect="1"/>
          </p:cNvPicPr>
          <p:nvPr/>
        </p:nvPicPr>
        <p:blipFill rotWithShape="1">
          <a:blip r:embed="rId8">
            <a:extLst>
              <a:ext uri="{28A0092B-C50C-407E-A947-70E740481C1C}">
                <a14:useLocalDpi xmlns:a14="http://schemas.microsoft.com/office/drawing/2010/main" val="0"/>
              </a:ext>
            </a:extLst>
          </a:blip>
          <a:srcRect l="8718" t="31384" b="39870"/>
          <a:stretch/>
        </p:blipFill>
        <p:spPr>
          <a:xfrm rot="5400000">
            <a:off x="6768820" y="2894824"/>
            <a:ext cx="6260123" cy="1478545"/>
          </a:xfrm>
          <a:prstGeom prst="rect">
            <a:avLst/>
          </a:prstGeom>
        </p:spPr>
      </p:pic>
    </p:spTree>
    <p:extLst>
      <p:ext uri="{BB962C8B-B14F-4D97-AF65-F5344CB8AC3E}">
        <p14:creationId xmlns:p14="http://schemas.microsoft.com/office/powerpoint/2010/main" val="3368808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60"/>
            <a:ext cx="12192000" cy="689646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CAC9DFD1-1ECF-6B4E-3D63-287F6E18A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2" name="CasellaDiTesto 1">
            <a:extLst>
              <a:ext uri="{FF2B5EF4-FFF2-40B4-BE49-F238E27FC236}">
                <a16:creationId xmlns:a16="http://schemas.microsoft.com/office/drawing/2014/main" id="{431A7943-47FD-28E2-A890-0645DBEDA201}"/>
              </a:ext>
            </a:extLst>
          </p:cNvPr>
          <p:cNvSpPr txBox="1"/>
          <p:nvPr/>
        </p:nvSpPr>
        <p:spPr>
          <a:xfrm>
            <a:off x="3403990" y="480506"/>
            <a:ext cx="3938114" cy="707886"/>
          </a:xfrm>
          <a:prstGeom prst="rect">
            <a:avLst/>
          </a:prstGeom>
          <a:noFill/>
        </p:spPr>
        <p:txBody>
          <a:bodyPr wrap="square" rtlCol="0">
            <a:spAutoFit/>
          </a:bodyPr>
          <a:lstStyle/>
          <a:p>
            <a:r>
              <a:rPr lang="it-CH" sz="4000" b="1" dirty="0">
                <a:solidFill>
                  <a:schemeClr val="bg1"/>
                </a:solidFill>
              </a:rPr>
              <a:t>VERPACKUNG</a:t>
            </a:r>
          </a:p>
        </p:txBody>
      </p:sp>
      <p:sp>
        <p:nvSpPr>
          <p:cNvPr id="3" name="Segnaposto contenuto 2">
            <a:extLst>
              <a:ext uri="{FF2B5EF4-FFF2-40B4-BE49-F238E27FC236}">
                <a16:creationId xmlns:a16="http://schemas.microsoft.com/office/drawing/2014/main" id="{C90D436F-EDF3-6156-9247-DB88DB511BE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Aft>
                <a:spcPts val="600"/>
              </a:spcAft>
              <a:buClr>
                <a:schemeClr val="accent1">
                  <a:lumMod val="75000"/>
                </a:schemeClr>
              </a:buClr>
              <a:buSzPct val="85000"/>
              <a:buFont typeface="Wingdings" panose="05000000000000000000" pitchFamily="2" charset="2"/>
              <a:buChar char="ü"/>
            </a:pPr>
            <a:r>
              <a:rPr lang="de-CH" sz="2800" dirty="0">
                <a:solidFill>
                  <a:schemeClr val="bg1"/>
                </a:solidFill>
              </a:rPr>
              <a:t>Die Angaben zur Produktzusammensetzung sind häufig unvollständig.</a:t>
            </a:r>
            <a:endParaRPr lang="de-CH" sz="2800" dirty="0">
              <a:solidFill>
                <a:schemeClr val="bg1"/>
              </a:solidFill>
              <a:ea typeface="Calibri"/>
              <a:cs typeface="Calibri"/>
            </a:endParaRPr>
          </a:p>
          <a:p>
            <a:pPr marL="457200" indent="-457200" algn="l">
              <a:spcAft>
                <a:spcPts val="600"/>
              </a:spcAft>
              <a:buClr>
                <a:schemeClr val="accent1">
                  <a:lumMod val="75000"/>
                </a:schemeClr>
              </a:buClr>
              <a:buSzPct val="85000"/>
              <a:buFont typeface="Wingdings" panose="05000000000000000000" pitchFamily="2" charset="2"/>
              <a:buChar char="ü"/>
            </a:pPr>
            <a:r>
              <a:rPr lang="de-CH" sz="2800" dirty="0">
                <a:solidFill>
                  <a:schemeClr val="bg1"/>
                </a:solidFill>
              </a:rPr>
              <a:t>Die konsumierende Person ist schlecht über die Inhaltsstoffe der Flüssigkeit informiert, die sie inhaliert. </a:t>
            </a:r>
            <a:endParaRPr lang="de-CH" sz="2800" dirty="0">
              <a:solidFill>
                <a:schemeClr val="bg1"/>
              </a:solidFill>
              <a:ea typeface="Calibri"/>
              <a:cs typeface="Calibri"/>
            </a:endParaRPr>
          </a:p>
          <a:p>
            <a:pPr marL="457200" indent="-457200" algn="l">
              <a:spcAft>
                <a:spcPts val="600"/>
              </a:spcAft>
              <a:buClr>
                <a:schemeClr val="accent1">
                  <a:lumMod val="75000"/>
                </a:schemeClr>
              </a:buClr>
              <a:buSzPct val="85000"/>
              <a:buFont typeface="Wingdings" panose="05000000000000000000" pitchFamily="2" charset="2"/>
              <a:buChar char="ü"/>
            </a:pPr>
            <a:r>
              <a:rPr lang="de-CH" sz="2800" dirty="0">
                <a:solidFill>
                  <a:schemeClr val="bg1"/>
                </a:solidFill>
              </a:rPr>
              <a:t>Der Vermerk «nikotinfrei» garantiert nicht, dass kein Nikotin drin ist.</a:t>
            </a:r>
            <a:endParaRPr lang="de-CH" sz="2800" dirty="0">
              <a:solidFill>
                <a:schemeClr val="bg1"/>
              </a:solidFill>
              <a:ea typeface="Calibri"/>
              <a:cs typeface="Calibri"/>
            </a:endParaRPr>
          </a:p>
          <a:p>
            <a:endParaRPr lang="de-CH" dirty="0"/>
          </a:p>
        </p:txBody>
      </p:sp>
    </p:spTree>
    <p:extLst>
      <p:ext uri="{BB962C8B-B14F-4D97-AF65-F5344CB8AC3E}">
        <p14:creationId xmlns:p14="http://schemas.microsoft.com/office/powerpoint/2010/main" val="219111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6"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939800" y="246538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sz="4400" b="1" dirty="0">
                <a:solidFill>
                  <a:schemeClr val="bg1"/>
                </a:solidFill>
                <a:latin typeface="+mn-lt"/>
              </a:rPr>
              <a:t>Wie nahe an der Realität ist unsere Wahrnehmung?</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7EF4C1EA-5B98-F98C-4E08-48C8F3B0F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209130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9646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CAC9DFD1-1ECF-6B4E-3D63-287F6E18A0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
        <p:nvSpPr>
          <p:cNvPr id="2" name="CasellaDiTesto 1">
            <a:extLst>
              <a:ext uri="{FF2B5EF4-FFF2-40B4-BE49-F238E27FC236}">
                <a16:creationId xmlns:a16="http://schemas.microsoft.com/office/drawing/2014/main" id="{431A7943-47FD-28E2-A890-0645DBEDA201}"/>
              </a:ext>
            </a:extLst>
          </p:cNvPr>
          <p:cNvSpPr txBox="1"/>
          <p:nvPr/>
        </p:nvSpPr>
        <p:spPr>
          <a:xfrm>
            <a:off x="4331677" y="548794"/>
            <a:ext cx="3938114" cy="707886"/>
          </a:xfrm>
          <a:prstGeom prst="rect">
            <a:avLst/>
          </a:prstGeom>
          <a:noFill/>
        </p:spPr>
        <p:txBody>
          <a:bodyPr wrap="square" rtlCol="0">
            <a:spAutoFit/>
          </a:bodyPr>
          <a:lstStyle/>
          <a:p>
            <a:r>
              <a:rPr lang="it-CH" sz="4000" b="1" dirty="0">
                <a:solidFill>
                  <a:schemeClr val="bg1"/>
                </a:solidFill>
              </a:rPr>
              <a:t>UMWELT</a:t>
            </a:r>
          </a:p>
        </p:txBody>
      </p:sp>
      <p:sp>
        <p:nvSpPr>
          <p:cNvPr id="3" name="Segnaposto contenuto 2">
            <a:extLst>
              <a:ext uri="{FF2B5EF4-FFF2-40B4-BE49-F238E27FC236}">
                <a16:creationId xmlns:a16="http://schemas.microsoft.com/office/drawing/2014/main" id="{C90D436F-EDF3-6156-9247-DB88DB511BE2}"/>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it-CH" dirty="0"/>
          </a:p>
        </p:txBody>
      </p:sp>
      <p:pic>
        <p:nvPicPr>
          <p:cNvPr id="8" name="Elementi multimediali online 7" title="Il bluff delle puff - Parte 1 - &quot;Non sappiamo dove gettarle&quot; | RSI News">
            <a:hlinkClick r:id="" action="ppaction://media"/>
            <a:extLst>
              <a:ext uri="{FF2B5EF4-FFF2-40B4-BE49-F238E27FC236}">
                <a16:creationId xmlns:a16="http://schemas.microsoft.com/office/drawing/2014/main" id="{8FB267AB-9243-E1E9-1B90-2AC7055E6B00}"/>
              </a:ext>
            </a:extLst>
          </p:cNvPr>
          <p:cNvPicPr>
            <a:picLocks noRot="1" noChangeAspect="1"/>
          </p:cNvPicPr>
          <p:nvPr>
            <a:videoFile r:link="rId1"/>
          </p:nvPr>
        </p:nvPicPr>
        <p:blipFill>
          <a:blip r:embed="rId10"/>
          <a:stretch>
            <a:fillRect/>
          </a:stretch>
        </p:blipFill>
        <p:spPr>
          <a:xfrm>
            <a:off x="969661" y="3587390"/>
            <a:ext cx="2540000" cy="1435100"/>
          </a:xfrm>
          <a:prstGeom prst="rect">
            <a:avLst/>
          </a:prstGeom>
        </p:spPr>
      </p:pic>
      <p:pic>
        <p:nvPicPr>
          <p:cNvPr id="10" name="Elementi multimediali online 9" title="Il bluff delle puff  - Parte 2 - Riciclaggio: c'è poca trasparenza | RSI News">
            <a:hlinkClick r:id="" action="ppaction://media"/>
            <a:extLst>
              <a:ext uri="{FF2B5EF4-FFF2-40B4-BE49-F238E27FC236}">
                <a16:creationId xmlns:a16="http://schemas.microsoft.com/office/drawing/2014/main" id="{D2263C50-5FDA-F0A6-8BD5-FCF7B7AF42F2}"/>
              </a:ext>
            </a:extLst>
          </p:cNvPr>
          <p:cNvPicPr>
            <a:picLocks noRot="1" noChangeAspect="1"/>
          </p:cNvPicPr>
          <p:nvPr>
            <a:videoFile r:link="rId2"/>
          </p:nvPr>
        </p:nvPicPr>
        <p:blipFill>
          <a:blip r:embed="rId11"/>
          <a:stretch>
            <a:fillRect/>
          </a:stretch>
        </p:blipFill>
        <p:spPr>
          <a:xfrm>
            <a:off x="3963507" y="3587390"/>
            <a:ext cx="2540000" cy="1435100"/>
          </a:xfrm>
          <a:prstGeom prst="rect">
            <a:avLst/>
          </a:prstGeom>
        </p:spPr>
      </p:pic>
      <p:pic>
        <p:nvPicPr>
          <p:cNvPr id="11" name="Elementi multimediali online 10" title="Il bluff delle puff - Parte 3 - Il silenzio delle puff: nessuno le ricicla | RSI News">
            <a:hlinkClick r:id="" action="ppaction://media"/>
            <a:extLst>
              <a:ext uri="{FF2B5EF4-FFF2-40B4-BE49-F238E27FC236}">
                <a16:creationId xmlns:a16="http://schemas.microsoft.com/office/drawing/2014/main" id="{D31AB828-3554-4BB6-A7AD-40088828DED0}"/>
              </a:ext>
            </a:extLst>
          </p:cNvPr>
          <p:cNvPicPr>
            <a:picLocks noRot="1" noChangeAspect="1"/>
          </p:cNvPicPr>
          <p:nvPr>
            <a:videoFile r:link="rId3"/>
          </p:nvPr>
        </p:nvPicPr>
        <p:blipFill>
          <a:blip r:embed="rId12"/>
          <a:stretch>
            <a:fillRect/>
          </a:stretch>
        </p:blipFill>
        <p:spPr>
          <a:xfrm>
            <a:off x="969661" y="5241925"/>
            <a:ext cx="2540000" cy="1435100"/>
          </a:xfrm>
          <a:prstGeom prst="rect">
            <a:avLst/>
          </a:prstGeom>
        </p:spPr>
      </p:pic>
      <p:pic>
        <p:nvPicPr>
          <p:cNvPr id="12" name="Elementi multimediali online 11" title="Il bluff delle puff - Parte 4 - Nei depositi in Svizzera montagne di puff | RSI News">
            <a:hlinkClick r:id="" action="ppaction://media"/>
            <a:extLst>
              <a:ext uri="{FF2B5EF4-FFF2-40B4-BE49-F238E27FC236}">
                <a16:creationId xmlns:a16="http://schemas.microsoft.com/office/drawing/2014/main" id="{36BD0EF1-01B5-38A9-3BDA-CEEF8AFA9C6C}"/>
              </a:ext>
            </a:extLst>
          </p:cNvPr>
          <p:cNvPicPr>
            <a:picLocks noRot="1" noChangeAspect="1"/>
          </p:cNvPicPr>
          <p:nvPr>
            <a:videoFile r:link="rId4"/>
          </p:nvPr>
        </p:nvPicPr>
        <p:blipFill>
          <a:blip r:embed="rId13"/>
          <a:stretch>
            <a:fillRect/>
          </a:stretch>
        </p:blipFill>
        <p:spPr>
          <a:xfrm>
            <a:off x="3963507" y="5185019"/>
            <a:ext cx="2540000" cy="1435100"/>
          </a:xfrm>
          <a:prstGeom prst="rect">
            <a:avLst/>
          </a:prstGeom>
        </p:spPr>
      </p:pic>
      <p:pic>
        <p:nvPicPr>
          <p:cNvPr id="13" name="Elementi multimediali online 12" title="Il bluff delle puff - Inchiesta completa | RSI News">
            <a:hlinkClick r:id="" action="ppaction://media"/>
            <a:extLst>
              <a:ext uri="{FF2B5EF4-FFF2-40B4-BE49-F238E27FC236}">
                <a16:creationId xmlns:a16="http://schemas.microsoft.com/office/drawing/2014/main" id="{1BB5E370-FC54-1D79-C688-82CC5FA5BC9C}"/>
              </a:ext>
            </a:extLst>
          </p:cNvPr>
          <p:cNvPicPr>
            <a:picLocks noRot="1" noChangeAspect="1"/>
          </p:cNvPicPr>
          <p:nvPr>
            <a:videoFile r:link="rId5"/>
          </p:nvPr>
        </p:nvPicPr>
        <p:blipFill>
          <a:blip r:embed="rId14"/>
          <a:stretch>
            <a:fillRect/>
          </a:stretch>
        </p:blipFill>
        <p:spPr>
          <a:xfrm>
            <a:off x="7035785" y="1616703"/>
            <a:ext cx="4652123" cy="2628449"/>
          </a:xfrm>
          <a:prstGeom prst="rect">
            <a:avLst/>
          </a:prstGeom>
        </p:spPr>
      </p:pic>
      <p:sp>
        <p:nvSpPr>
          <p:cNvPr id="14" name="CasellaDiTesto 13">
            <a:extLst>
              <a:ext uri="{FF2B5EF4-FFF2-40B4-BE49-F238E27FC236}">
                <a16:creationId xmlns:a16="http://schemas.microsoft.com/office/drawing/2014/main" id="{ED02B150-956A-C101-C187-58B3B484C889}"/>
              </a:ext>
            </a:extLst>
          </p:cNvPr>
          <p:cNvSpPr txBox="1"/>
          <p:nvPr/>
        </p:nvSpPr>
        <p:spPr>
          <a:xfrm>
            <a:off x="6992815" y="4510211"/>
            <a:ext cx="4360985" cy="369332"/>
          </a:xfrm>
          <a:prstGeom prst="rect">
            <a:avLst/>
          </a:prstGeom>
          <a:noFill/>
        </p:spPr>
        <p:txBody>
          <a:bodyPr wrap="square" rtlCol="0">
            <a:spAutoFit/>
          </a:bodyPr>
          <a:lstStyle/>
          <a:p>
            <a:r>
              <a:rPr lang="de-CH" dirty="0">
                <a:solidFill>
                  <a:schemeClr val="bg1"/>
                </a:solidFill>
              </a:rPr>
              <a:t>Vollständige Untersuchung – RSI News</a:t>
            </a:r>
          </a:p>
        </p:txBody>
      </p:sp>
    </p:spTree>
    <p:extLst>
      <p:ext uri="{BB962C8B-B14F-4D97-AF65-F5344CB8AC3E}">
        <p14:creationId xmlns:p14="http://schemas.microsoft.com/office/powerpoint/2010/main" val="420021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video>
              <p:cMediaNode vol="80000">
                <p:cTn id="29" fill="hold" display="0">
                  <p:stCondLst>
                    <p:cond delay="indefinite"/>
                  </p:st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childTnLst>
                          </p:cTn>
                        </p:par>
                      </p:childTnLst>
                    </p:cTn>
                  </p:par>
                </p:childTnLst>
              </p:cTn>
              <p:nextCondLst>
                <p:cond evt="onClick" delay="0">
                  <p:tgtEl>
                    <p:spTgt spid="10"/>
                  </p:tgtEl>
                </p:cond>
              </p:nextCondLst>
            </p:seq>
            <p:video>
              <p:cMediaNode vol="80000">
                <p:cTn id="35" fill="hold" display="0">
                  <p:stCondLst>
                    <p:cond delay="indefinite"/>
                  </p:stCondLst>
                </p:cTn>
                <p:tgtEl>
                  <p:spTgt spid="11"/>
                </p:tgtEl>
              </p:cMediaNode>
            </p:video>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1"/>
                                        </p:tgtEl>
                                      </p:cBhvr>
                                    </p:cmd>
                                  </p:childTnLst>
                                </p:cTn>
                              </p:par>
                            </p:childTnLst>
                          </p:cTn>
                        </p:par>
                      </p:childTnLst>
                    </p:cTn>
                  </p:par>
                </p:childTnLst>
              </p:cTn>
              <p:nextCondLst>
                <p:cond evt="onClick" delay="0">
                  <p:tgtEl>
                    <p:spTgt spid="11"/>
                  </p:tgtEl>
                </p:cond>
              </p:nextCondLst>
            </p:seq>
            <p:video>
              <p:cMediaNode vol="80000">
                <p:cTn id="41" fill="hold" display="0">
                  <p:stCondLst>
                    <p:cond delay="indefinite"/>
                  </p:stCondLst>
                </p:cTn>
                <p:tgtEl>
                  <p:spTgt spid="12"/>
                </p:tgtEl>
              </p:cMediaNode>
            </p:video>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2"/>
                                        </p:tgtEl>
                                      </p:cBhvr>
                                    </p:cmd>
                                  </p:childTnLst>
                                </p:cTn>
                              </p:par>
                            </p:childTnLst>
                          </p:cTn>
                        </p:par>
                      </p:childTnLst>
                    </p:cTn>
                  </p:par>
                </p:childTnLst>
              </p:cTn>
              <p:nextCondLst>
                <p:cond evt="onClick" delay="0">
                  <p:tgtEl>
                    <p:spTgt spid="12"/>
                  </p:tgtEl>
                </p:cond>
              </p:nextCondLst>
            </p:seq>
            <p:video>
              <p:cMediaNode vol="80000">
                <p:cTn id="47" fill="hold" display="0">
                  <p:stCondLst>
                    <p:cond delay="indefinite"/>
                  </p:stCondLst>
                </p:cTn>
                <p:tgtEl>
                  <p:spTgt spid="13"/>
                </p:tgtEl>
              </p:cMediaNode>
            </p:video>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 y="6350"/>
            <a:ext cx="12192000" cy="6851650"/>
          </a:xfrm>
          <a:prstGeom prst="rect">
            <a:avLst/>
          </a:prstGeom>
        </p:spPr>
      </p:pic>
      <p:pic>
        <p:nvPicPr>
          <p:cNvPr id="8" name="Picture 7">
            <a:extLst>
              <a:ext uri="{FF2B5EF4-FFF2-40B4-BE49-F238E27FC236}">
                <a16:creationId xmlns:a16="http://schemas.microsoft.com/office/drawing/2014/main" id="{4E0C960D-5814-A047-70D7-F32003B19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47955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1062182" y="5851373"/>
            <a:ext cx="10260000" cy="696857"/>
          </a:xfrm>
        </p:spPr>
        <p:txBody>
          <a:bodyPr>
            <a:normAutofit fontScale="90000"/>
          </a:bodyPr>
          <a:lstStyle/>
          <a:p>
            <a:r>
              <a:rPr lang="de-CH" sz="3200" b="1" dirty="0">
                <a:latin typeface="+mn-lt"/>
              </a:rPr>
              <a:t>Nur weil du es nicht siehst, heisst nicht, dass es dich nichts angeht</a:t>
            </a:r>
          </a:p>
        </p:txBody>
      </p:sp>
      <p:graphicFrame>
        <p:nvGraphicFramePr>
          <p:cNvPr id="2" name="Diagramma 1">
            <a:extLst>
              <a:ext uri="{FF2B5EF4-FFF2-40B4-BE49-F238E27FC236}">
                <a16:creationId xmlns:a16="http://schemas.microsoft.com/office/drawing/2014/main" id="{DA1894F8-92FE-EBEA-C21A-7D2C467EF552}"/>
              </a:ext>
            </a:extLst>
          </p:cNvPr>
          <p:cNvGraphicFramePr/>
          <p:nvPr>
            <p:extLst>
              <p:ext uri="{D42A27DB-BD31-4B8C-83A1-F6EECF244321}">
                <p14:modId xmlns:p14="http://schemas.microsoft.com/office/powerpoint/2010/main" val="90281974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magine 6" descr="Immagine che contiene trasporto, natante, acqua, aria aperta&#10;&#10;Descrizione generata automaticamente">
            <a:extLst>
              <a:ext uri="{FF2B5EF4-FFF2-40B4-BE49-F238E27FC236}">
                <a16:creationId xmlns:a16="http://schemas.microsoft.com/office/drawing/2014/main" id="{E510F26E-1A60-3967-E7FF-4FA6345B45FF}"/>
              </a:ext>
            </a:extLst>
          </p:cNvPr>
          <p:cNvPicPr>
            <a:picLocks noChangeAspect="1"/>
          </p:cNvPicPr>
          <p:nvPr/>
        </p:nvPicPr>
        <p:blipFill rotWithShape="1">
          <a:blip r:embed="rId10">
            <a:extLst>
              <a:ext uri="{28A0092B-C50C-407E-A947-70E740481C1C}">
                <a14:useLocalDpi xmlns:a14="http://schemas.microsoft.com/office/drawing/2010/main" val="0"/>
              </a:ext>
            </a:extLst>
          </a:blip>
          <a:srcRect l="10825"/>
          <a:stretch/>
        </p:blipFill>
        <p:spPr>
          <a:xfrm rot="10800000">
            <a:off x="6889987" y="556235"/>
            <a:ext cx="2129984" cy="1591200"/>
          </a:xfrm>
          <a:prstGeom prst="rect">
            <a:avLst/>
          </a:prstGeom>
        </p:spPr>
      </p:pic>
      <p:pic>
        <p:nvPicPr>
          <p:cNvPr id="12" name="Immagine 11" descr="Immagine che contiene acqua, aqua, nuotare, strumento di scrittura&#10;&#10;Descrizione generata automaticamente">
            <a:extLst>
              <a:ext uri="{FF2B5EF4-FFF2-40B4-BE49-F238E27FC236}">
                <a16:creationId xmlns:a16="http://schemas.microsoft.com/office/drawing/2014/main" id="{F15451E2-97AC-381E-A1F1-E5AA92B93C5B}"/>
              </a:ext>
            </a:extLst>
          </p:cNvPr>
          <p:cNvPicPr>
            <a:picLocks noChangeAspect="1"/>
          </p:cNvPicPr>
          <p:nvPr/>
        </p:nvPicPr>
        <p:blipFill rotWithShape="1">
          <a:blip r:embed="rId11">
            <a:extLst>
              <a:ext uri="{28A0092B-C50C-407E-A947-70E740481C1C}">
                <a14:useLocalDpi xmlns:a14="http://schemas.microsoft.com/office/drawing/2010/main" val="0"/>
              </a:ext>
            </a:extLst>
          </a:blip>
          <a:srcRect r="13264"/>
          <a:stretch/>
        </p:blipFill>
        <p:spPr>
          <a:xfrm>
            <a:off x="2982939" y="3879598"/>
            <a:ext cx="2281426" cy="1479551"/>
          </a:xfrm>
          <a:prstGeom prst="rect">
            <a:avLst/>
          </a:prstGeom>
        </p:spPr>
      </p:pic>
      <p:sp>
        <p:nvSpPr>
          <p:cNvPr id="13" name="CasellaDiTesto 12">
            <a:extLst>
              <a:ext uri="{FF2B5EF4-FFF2-40B4-BE49-F238E27FC236}">
                <a16:creationId xmlns:a16="http://schemas.microsoft.com/office/drawing/2014/main" id="{93D9BE7E-683C-49B0-B644-35D5A3DC5965}"/>
              </a:ext>
            </a:extLst>
          </p:cNvPr>
          <p:cNvSpPr txBox="1"/>
          <p:nvPr/>
        </p:nvSpPr>
        <p:spPr>
          <a:xfrm>
            <a:off x="5155965" y="2578283"/>
            <a:ext cx="2343962" cy="1200329"/>
          </a:xfrm>
          <a:prstGeom prst="rect">
            <a:avLst/>
          </a:prstGeom>
          <a:noFill/>
        </p:spPr>
        <p:txBody>
          <a:bodyPr wrap="square" rtlCol="0">
            <a:spAutoFit/>
          </a:bodyPr>
          <a:lstStyle/>
          <a:p>
            <a:pPr algn="ctr"/>
            <a:r>
              <a:rPr lang="de-CH" sz="2400" b="1" dirty="0"/>
              <a:t>Von der Herstellung zum Konsum</a:t>
            </a:r>
          </a:p>
        </p:txBody>
      </p:sp>
      <p:pic>
        <p:nvPicPr>
          <p:cNvPr id="16" name="Immagine 15" descr="Immagine che contiene Cosmetici, rossetto, persona, ciglio&#10;&#10;Descrizione generata automaticamente">
            <a:extLst>
              <a:ext uri="{FF2B5EF4-FFF2-40B4-BE49-F238E27FC236}">
                <a16:creationId xmlns:a16="http://schemas.microsoft.com/office/drawing/2014/main" id="{1F498709-0E19-FD9A-DDE0-8E1E40C78F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7637" y="4002566"/>
            <a:ext cx="2124000" cy="1416000"/>
          </a:xfrm>
          <a:prstGeom prst="rect">
            <a:avLst/>
          </a:prstGeom>
        </p:spPr>
      </p:pic>
      <p:pic>
        <p:nvPicPr>
          <p:cNvPr id="3" name="Picture 24" descr="A picture containing font, graphics, screenshot, graphic design&#10;&#10;Description automatically generated">
            <a:extLst>
              <a:ext uri="{FF2B5EF4-FFF2-40B4-BE49-F238E27FC236}">
                <a16:creationId xmlns:a16="http://schemas.microsoft.com/office/drawing/2014/main" id="{200D4410-4B2E-DB96-390B-2855A08FC7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pic>
        <p:nvPicPr>
          <p:cNvPr id="4" name="Immagine 3">
            <a:extLst>
              <a:ext uri="{FF2B5EF4-FFF2-40B4-BE49-F238E27FC236}">
                <a16:creationId xmlns:a16="http://schemas.microsoft.com/office/drawing/2014/main" id="{B30FDD04-241C-CFD5-940C-B259FFF2B40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2347" r="23755"/>
          <a:stretch/>
        </p:blipFill>
        <p:spPr bwMode="auto">
          <a:xfrm>
            <a:off x="3058660" y="601930"/>
            <a:ext cx="2129984" cy="1590936"/>
          </a:xfrm>
          <a:prstGeom prst="rect">
            <a:avLst/>
          </a:prstGeom>
          <a:noFill/>
        </p:spPr>
      </p:pic>
    </p:spTree>
    <p:extLst>
      <p:ext uri="{BB962C8B-B14F-4D97-AF65-F5344CB8AC3E}">
        <p14:creationId xmlns:p14="http://schemas.microsoft.com/office/powerpoint/2010/main" val="4022067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12192000" cy="6851650"/>
          </a:xfrm>
          <a:prstGeom prst="rect">
            <a:avLst/>
          </a:prstGeom>
        </p:spPr>
      </p:pic>
      <p:pic>
        <p:nvPicPr>
          <p:cNvPr id="8" name="Picture 7">
            <a:extLst>
              <a:ext uri="{FF2B5EF4-FFF2-40B4-BE49-F238E27FC236}">
                <a16:creationId xmlns:a16="http://schemas.microsoft.com/office/drawing/2014/main" id="{4E0C960D-5814-A047-70D7-F32003B19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7955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624854" y="2938923"/>
            <a:ext cx="13250517" cy="819901"/>
          </a:xfrm>
        </p:spPr>
        <p:txBody>
          <a:bodyPr vert="horz" lIns="91440" tIns="45720" rIns="91440" bIns="45720" rtlCol="0" anchor="b">
            <a:noAutofit/>
          </a:bodyPr>
          <a:lstStyle/>
          <a:p>
            <a:r>
              <a:rPr lang="de-CH" sz="5400" b="1" dirty="0">
                <a:solidFill>
                  <a:schemeClr val="bg1"/>
                </a:solidFill>
                <a:latin typeface="+mn-lt"/>
              </a:rPr>
              <a:t>Was sagt das Gesetz?</a:t>
            </a:r>
          </a:p>
        </p:txBody>
      </p:sp>
      <p:pic>
        <p:nvPicPr>
          <p:cNvPr id="2" name="Picture 24" descr="A picture containing font, graphics, screenshot, graphic design&#10;&#10;Description automatically generated">
            <a:extLst>
              <a:ext uri="{FF2B5EF4-FFF2-40B4-BE49-F238E27FC236}">
                <a16:creationId xmlns:a16="http://schemas.microsoft.com/office/drawing/2014/main" id="{9912A284-B889-2055-C8E8-C3E22D540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466803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3" name="Rettangolo 2">
            <a:extLst>
              <a:ext uri="{FF2B5EF4-FFF2-40B4-BE49-F238E27FC236}">
                <a16:creationId xmlns:a16="http://schemas.microsoft.com/office/drawing/2014/main" id="{40DC5CCA-CBDB-AEAF-EF2D-E137FFB4DE0B}"/>
              </a:ext>
            </a:extLst>
          </p:cNvPr>
          <p:cNvSpPr/>
          <p:nvPr/>
        </p:nvSpPr>
        <p:spPr>
          <a:xfrm>
            <a:off x="3270194" y="6503153"/>
            <a:ext cx="4572000" cy="253916"/>
          </a:xfrm>
          <a:prstGeom prst="rect">
            <a:avLst/>
          </a:prstGeom>
        </p:spPr>
        <p:txBody>
          <a:bodyPr>
            <a:spAutoFit/>
          </a:bodyPr>
          <a:lstStyle/>
          <a:p>
            <a:r>
              <a:rPr lang="it-CH" sz="1050" dirty="0">
                <a:solidFill>
                  <a:schemeClr val="bg1"/>
                </a:solidFill>
              </a:rPr>
              <a:t>Quelle: AT </a:t>
            </a:r>
            <a:r>
              <a:rPr lang="it-CH" sz="1050" dirty="0" err="1">
                <a:solidFill>
                  <a:schemeClr val="bg1"/>
                </a:solidFill>
              </a:rPr>
              <a:t>Schweiz</a:t>
            </a:r>
            <a:endParaRPr lang="it-CH" sz="1050" dirty="0">
              <a:solidFill>
                <a:schemeClr val="bg1"/>
              </a:solidFill>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D6BBCE1A-C6DC-DC42-9D00-D674ED0AD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20" y="6360343"/>
            <a:ext cx="1273272" cy="343200"/>
          </a:xfrm>
          <a:prstGeom prst="rect">
            <a:avLst/>
          </a:prstGeom>
        </p:spPr>
      </p:pic>
      <p:pic>
        <p:nvPicPr>
          <p:cNvPr id="1026" name="Picture 2">
            <a:extLst>
              <a:ext uri="{FF2B5EF4-FFF2-40B4-BE49-F238E27FC236}">
                <a16:creationId xmlns:a16="http://schemas.microsoft.com/office/drawing/2014/main" id="{49615A2A-E726-3172-0105-C974EDC4D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412" y="354847"/>
            <a:ext cx="5613176" cy="614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05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614680" y="1240982"/>
            <a:ext cx="10962640" cy="736917"/>
          </a:xfrm>
        </p:spPr>
        <p:txBody>
          <a:bodyPr>
            <a:noAutofit/>
          </a:bodyPr>
          <a:lstStyle/>
          <a:p>
            <a:r>
              <a:rPr lang="de-CH" sz="4400" b="1" dirty="0">
                <a:solidFill>
                  <a:srgbClr val="0799A7"/>
                </a:solidFill>
                <a:latin typeface="+mn-lt"/>
              </a:rPr>
              <a:t>Wohin kann ich mich wenden?</a:t>
            </a: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2F919748-D510-B91F-BD71-51728B092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pic>
        <p:nvPicPr>
          <p:cNvPr id="3" name="Immagine 2">
            <a:extLst>
              <a:ext uri="{FF2B5EF4-FFF2-40B4-BE49-F238E27FC236}">
                <a16:creationId xmlns:a16="http://schemas.microsoft.com/office/drawing/2014/main" id="{EC590756-640F-7115-E19F-15E883923F2F}"/>
              </a:ext>
            </a:extLst>
          </p:cNvPr>
          <p:cNvPicPr>
            <a:picLocks noChangeAspect="1"/>
          </p:cNvPicPr>
          <p:nvPr/>
        </p:nvPicPr>
        <p:blipFill>
          <a:blip r:embed="rId5"/>
          <a:stretch>
            <a:fillRect/>
          </a:stretch>
        </p:blipFill>
        <p:spPr>
          <a:xfrm>
            <a:off x="3384319" y="2874102"/>
            <a:ext cx="4644621" cy="3373090"/>
          </a:xfrm>
          <a:prstGeom prst="rect">
            <a:avLst/>
          </a:prstGeom>
        </p:spPr>
      </p:pic>
      <p:sp>
        <p:nvSpPr>
          <p:cNvPr id="5" name="CasellaDiTesto 4">
            <a:extLst>
              <a:ext uri="{FF2B5EF4-FFF2-40B4-BE49-F238E27FC236}">
                <a16:creationId xmlns:a16="http://schemas.microsoft.com/office/drawing/2014/main" id="{A652A122-372B-184A-0512-0E91E97CA802}"/>
              </a:ext>
            </a:extLst>
          </p:cNvPr>
          <p:cNvSpPr txBox="1"/>
          <p:nvPr/>
        </p:nvSpPr>
        <p:spPr>
          <a:xfrm>
            <a:off x="4584222" y="3194992"/>
            <a:ext cx="1509712" cy="461665"/>
          </a:xfrm>
          <a:prstGeom prst="rect">
            <a:avLst/>
          </a:prstGeom>
          <a:noFill/>
        </p:spPr>
        <p:txBody>
          <a:bodyPr wrap="square" rtlCol="0">
            <a:spAutoFit/>
          </a:bodyPr>
          <a:lstStyle/>
          <a:p>
            <a:pPr algn="ctr"/>
            <a:r>
              <a:rPr lang="de-CH" sz="1200" dirty="0"/>
              <a:t>Lungenliga</a:t>
            </a:r>
          </a:p>
          <a:p>
            <a:pPr algn="ctr"/>
            <a:endParaRPr lang="de-CH" sz="1200" dirty="0"/>
          </a:p>
        </p:txBody>
      </p:sp>
      <p:sp>
        <p:nvSpPr>
          <p:cNvPr id="7" name="Titolo 1">
            <a:extLst>
              <a:ext uri="{FF2B5EF4-FFF2-40B4-BE49-F238E27FC236}">
                <a16:creationId xmlns:a16="http://schemas.microsoft.com/office/drawing/2014/main" id="{73C5FEF3-6469-092C-D95D-462E9535DE15}"/>
              </a:ext>
            </a:extLst>
          </p:cNvPr>
          <p:cNvSpPr txBox="1">
            <a:spLocks noChangeArrowheads="1"/>
          </p:cNvSpPr>
          <p:nvPr/>
        </p:nvSpPr>
        <p:spPr>
          <a:xfrm>
            <a:off x="992434" y="1454600"/>
            <a:ext cx="2084545" cy="2960174"/>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CH" altLang="it-CH" sz="2600" dirty="0"/>
              <a:t>Sich und andere informieren</a:t>
            </a:r>
          </a:p>
        </p:txBody>
      </p:sp>
      <p:sp>
        <p:nvSpPr>
          <p:cNvPr id="9" name="CasellaDiTesto 8">
            <a:extLst>
              <a:ext uri="{FF2B5EF4-FFF2-40B4-BE49-F238E27FC236}">
                <a16:creationId xmlns:a16="http://schemas.microsoft.com/office/drawing/2014/main" id="{2E4E60CE-D370-A3A1-236F-64040DFF908D}"/>
              </a:ext>
            </a:extLst>
          </p:cNvPr>
          <p:cNvSpPr txBox="1"/>
          <p:nvPr/>
        </p:nvSpPr>
        <p:spPr>
          <a:xfrm>
            <a:off x="8336280" y="3805073"/>
            <a:ext cx="2304256" cy="923330"/>
          </a:xfrm>
          <a:prstGeom prst="rect">
            <a:avLst/>
          </a:prstGeom>
          <a:noFill/>
        </p:spPr>
        <p:txBody>
          <a:bodyPr wrap="square" rtlCol="0">
            <a:spAutoFit/>
          </a:bodyPr>
          <a:lstStyle/>
          <a:p>
            <a:r>
              <a:rPr lang="it-CH" dirty="0">
                <a:hlinkClick r:id="rId6"/>
              </a:rPr>
              <a:t>www.stopsmoking.ch/</a:t>
            </a:r>
            <a:r>
              <a:rPr lang="it-CH" dirty="0"/>
              <a:t> </a:t>
            </a:r>
          </a:p>
          <a:p>
            <a:endParaRPr lang="it-CH" dirty="0"/>
          </a:p>
          <a:p>
            <a:endParaRPr lang="it-CH" dirty="0"/>
          </a:p>
        </p:txBody>
      </p:sp>
      <p:pic>
        <p:nvPicPr>
          <p:cNvPr id="11" name="Immagine 10" descr="/var/folders/ml/g5zw3y853r1dp47y_1rflxv80000gn/T/com.microsoft.Word/Content.MSO/EF1AD25B.tmp">
            <a:extLst>
              <a:ext uri="{FF2B5EF4-FFF2-40B4-BE49-F238E27FC236}">
                <a16:creationId xmlns:a16="http://schemas.microsoft.com/office/drawing/2014/main" id="{89B34A5E-1219-B096-2D57-33E0AA4E41D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088890" y="6358500"/>
            <a:ext cx="854075" cy="273050"/>
          </a:xfrm>
          <a:prstGeom prst="rect">
            <a:avLst/>
          </a:prstGeom>
          <a:noFill/>
          <a:ln>
            <a:noFill/>
          </a:ln>
        </p:spPr>
      </p:pic>
      <p:sp>
        <p:nvSpPr>
          <p:cNvPr id="12" name="CasellaDiTesto 11">
            <a:extLst>
              <a:ext uri="{FF2B5EF4-FFF2-40B4-BE49-F238E27FC236}">
                <a16:creationId xmlns:a16="http://schemas.microsoft.com/office/drawing/2014/main" id="{2A6AF281-D866-832B-1911-D8A54DE9FD09}"/>
              </a:ext>
            </a:extLst>
          </p:cNvPr>
          <p:cNvSpPr txBox="1"/>
          <p:nvPr/>
        </p:nvSpPr>
        <p:spPr>
          <a:xfrm>
            <a:off x="8508708" y="4897120"/>
            <a:ext cx="1693434" cy="646331"/>
          </a:xfrm>
          <a:prstGeom prst="rect">
            <a:avLst/>
          </a:prstGeom>
          <a:noFill/>
        </p:spPr>
        <p:txBody>
          <a:bodyPr wrap="square" rtlCol="0">
            <a:spAutoFit/>
          </a:bodyPr>
          <a:lstStyle/>
          <a:p>
            <a:pPr algn="ctr"/>
            <a:r>
              <a:rPr lang="it-CH" dirty="0">
                <a:solidFill>
                  <a:schemeClr val="tx2"/>
                </a:solidFill>
              </a:rPr>
              <a:t>Stop-Smoking-App</a:t>
            </a:r>
          </a:p>
        </p:txBody>
      </p:sp>
      <p:sp>
        <p:nvSpPr>
          <p:cNvPr id="13" name="CasellaDiTesto 12">
            <a:extLst>
              <a:ext uri="{FF2B5EF4-FFF2-40B4-BE49-F238E27FC236}">
                <a16:creationId xmlns:a16="http://schemas.microsoft.com/office/drawing/2014/main" id="{D2FF277C-0790-8DEE-F846-6F374070699B}"/>
              </a:ext>
            </a:extLst>
          </p:cNvPr>
          <p:cNvSpPr txBox="1"/>
          <p:nvPr/>
        </p:nvSpPr>
        <p:spPr>
          <a:xfrm>
            <a:off x="2535599" y="5935102"/>
            <a:ext cx="2304256" cy="646331"/>
          </a:xfrm>
          <a:prstGeom prst="rect">
            <a:avLst/>
          </a:prstGeom>
          <a:noFill/>
        </p:spPr>
        <p:txBody>
          <a:bodyPr wrap="square" rtlCol="0">
            <a:spAutoFit/>
          </a:bodyPr>
          <a:lstStyle/>
          <a:p>
            <a:pPr algn="ctr"/>
            <a:r>
              <a:rPr lang="de-CH" dirty="0">
                <a:solidFill>
                  <a:srgbClr val="002060"/>
                </a:solidFill>
              </a:rPr>
              <a:t>Rauchstopplinie</a:t>
            </a:r>
          </a:p>
          <a:p>
            <a:pPr algn="ctr"/>
            <a:r>
              <a:rPr lang="de-CH" dirty="0">
                <a:solidFill>
                  <a:srgbClr val="002060"/>
                </a:solidFill>
              </a:rPr>
              <a:t>0848 000 181</a:t>
            </a:r>
          </a:p>
        </p:txBody>
      </p:sp>
      <p:pic>
        <p:nvPicPr>
          <p:cNvPr id="1030" name="Picture 6">
            <a:extLst>
              <a:ext uri="{FF2B5EF4-FFF2-40B4-BE49-F238E27FC236}">
                <a16:creationId xmlns:a16="http://schemas.microsoft.com/office/drawing/2014/main" id="{052EF592-0EC3-5828-D454-64DEBBD65F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990" y="3618790"/>
            <a:ext cx="157162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1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ttern, fabric, clothing, wrapping paper&#10;&#10;Description automatically generated">
            <a:extLst>
              <a:ext uri="{FF2B5EF4-FFF2-40B4-BE49-F238E27FC236}">
                <a16:creationId xmlns:a16="http://schemas.microsoft.com/office/drawing/2014/main" id="{AE69FD45-1234-8D69-A5A7-98C47988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81257A1-D857-6414-0560-9E41D758F21C}"/>
              </a:ext>
            </a:extLst>
          </p:cNvPr>
          <p:cNvSpPr txBox="1">
            <a:spLocks/>
          </p:cNvSpPr>
          <p:nvPr/>
        </p:nvSpPr>
        <p:spPr>
          <a:xfrm>
            <a:off x="838200" y="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1"/>
            <a:endParaRPr lang="de-CH" sz="200" b="1">
              <a:solidFill>
                <a:schemeClr val="bg1"/>
              </a:solidFill>
              <a:latin typeface="+mn-lt"/>
            </a:endParaRPr>
          </a:p>
        </p:txBody>
      </p:sp>
      <p:sp>
        <p:nvSpPr>
          <p:cNvPr id="2" name="Titolo 1">
            <a:extLst>
              <a:ext uri="{FF2B5EF4-FFF2-40B4-BE49-F238E27FC236}">
                <a16:creationId xmlns:a16="http://schemas.microsoft.com/office/drawing/2014/main" id="{EC8185C4-BEB3-FFC2-4471-FFB76302EF82}"/>
              </a:ext>
            </a:extLst>
          </p:cNvPr>
          <p:cNvSpPr txBox="1">
            <a:spLocks/>
          </p:cNvSpPr>
          <p:nvPr/>
        </p:nvSpPr>
        <p:spPr>
          <a:xfrm>
            <a:off x="0" y="4698133"/>
            <a:ext cx="12192000" cy="7398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0" b="1" dirty="0">
                <a:ln w="22225">
                  <a:solidFill>
                    <a:srgbClr val="AFEBF7"/>
                  </a:solidFill>
                  <a:prstDash val="solid"/>
                </a:ln>
                <a:solidFill>
                  <a:srgbClr val="AAE557"/>
                </a:solidFill>
                <a:latin typeface="+mn-lt"/>
              </a:rPr>
              <a:t>? </a:t>
            </a:r>
          </a:p>
        </p:txBody>
      </p:sp>
      <p:pic>
        <p:nvPicPr>
          <p:cNvPr id="3" name="Picture 24" descr="A picture containing font, graphics, screenshot, graphic design&#10;&#10;Description automatically generated">
            <a:extLst>
              <a:ext uri="{FF2B5EF4-FFF2-40B4-BE49-F238E27FC236}">
                <a16:creationId xmlns:a16="http://schemas.microsoft.com/office/drawing/2014/main" id="{100E0393-2367-C8CE-7F17-E8F0DE8E6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090" y="6368722"/>
            <a:ext cx="1273272" cy="343200"/>
          </a:xfrm>
          <a:prstGeom prst="rect">
            <a:avLst/>
          </a:prstGeom>
        </p:spPr>
      </p:pic>
    </p:spTree>
    <p:extLst>
      <p:ext uri="{BB962C8B-B14F-4D97-AF65-F5344CB8AC3E}">
        <p14:creationId xmlns:p14="http://schemas.microsoft.com/office/powerpoint/2010/main" val="3263649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4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37B4C5CC-8774-6C6A-41A9-1BA54069AF71}"/>
              </a:ext>
            </a:extLst>
          </p:cNvPr>
          <p:cNvSpPr txBox="1"/>
          <p:nvPr/>
        </p:nvSpPr>
        <p:spPr>
          <a:xfrm>
            <a:off x="5886450" y="4251734"/>
            <a:ext cx="5505814" cy="169040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de-CH" sz="4400" b="1" kern="1200" cap="all" dirty="0">
                <a:solidFill>
                  <a:schemeClr val="tx1"/>
                </a:solidFill>
                <a:latin typeface="+mj-lt"/>
                <a:ea typeface="+mj-ea"/>
                <a:cs typeface="+mj-cs"/>
              </a:rPr>
              <a:t>Vielen Dank für die Aufmerksamkeit</a:t>
            </a:r>
          </a:p>
        </p:txBody>
      </p:sp>
      <p:pic>
        <p:nvPicPr>
          <p:cNvPr id="2" name="Immagine 1" descr="Immagine che contiene testo, rettile, coccodrillo&#10;&#10;Descrizione generata automaticamente">
            <a:extLst>
              <a:ext uri="{FF2B5EF4-FFF2-40B4-BE49-F238E27FC236}">
                <a16:creationId xmlns:a16="http://schemas.microsoft.com/office/drawing/2014/main" id="{C549F42B-8E0B-F6E8-2FEA-EE899286B855}"/>
              </a:ext>
            </a:extLst>
          </p:cNvPr>
          <p:cNvPicPr>
            <a:picLocks noChangeAspect="1"/>
          </p:cNvPicPr>
          <p:nvPr/>
        </p:nvPicPr>
        <p:blipFill rotWithShape="1">
          <a:blip r:embed="rId3">
            <a:extLst>
              <a:ext uri="{28A0092B-C50C-407E-A947-70E740481C1C}">
                <a14:useLocalDpi xmlns:a14="http://schemas.microsoft.com/office/drawing/2010/main" val="0"/>
              </a:ext>
            </a:extLst>
          </a:blip>
          <a:srcRect r="-1" b="14568"/>
          <a:stretch/>
        </p:blipFill>
        <p:spPr>
          <a:xfrm>
            <a:off x="7842076" y="-197955"/>
            <a:ext cx="4538463" cy="3877247"/>
          </a:xfrm>
          <a:prstGeom prst="rect">
            <a:avLst/>
          </a:prstGeom>
          <a:ln>
            <a:noFill/>
          </a:ln>
          <a:effectLst>
            <a:softEdge rad="112500"/>
          </a:effectLst>
        </p:spPr>
      </p:pic>
      <p:pic>
        <p:nvPicPr>
          <p:cNvPr id="7" name="Picture 24" descr="A picture containing font, graphics, screenshot, graphic design&#10;&#10;Description automatically generated">
            <a:extLst>
              <a:ext uri="{FF2B5EF4-FFF2-40B4-BE49-F238E27FC236}">
                <a16:creationId xmlns:a16="http://schemas.microsoft.com/office/drawing/2014/main" id="{29A551F2-E122-4F3B-9B1C-46AE025EF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81" y="5942143"/>
            <a:ext cx="1996515" cy="538144"/>
          </a:xfrm>
          <a:prstGeom prst="rect">
            <a:avLst/>
          </a:prstGeom>
        </p:spPr>
      </p:pic>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8019" r="2018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Rettangolo 3">
            <a:extLst>
              <a:ext uri="{FF2B5EF4-FFF2-40B4-BE49-F238E27FC236}">
                <a16:creationId xmlns:a16="http://schemas.microsoft.com/office/drawing/2014/main" id="{7941E5F0-7481-7BF4-37CF-F20D94699326}"/>
              </a:ext>
            </a:extLst>
          </p:cNvPr>
          <p:cNvSpPr/>
          <p:nvPr/>
        </p:nvSpPr>
        <p:spPr>
          <a:xfrm>
            <a:off x="7987481" y="0"/>
            <a:ext cx="4247651" cy="2512088"/>
          </a:xfrm>
          <a:prstGeom prst="rect">
            <a:avLst/>
          </a:prstGeom>
          <a:solidFill>
            <a:srgbClr val="5E8789"/>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CH"/>
          </a:p>
        </p:txBody>
      </p:sp>
      <p:sp>
        <p:nvSpPr>
          <p:cNvPr id="5" name="CasellaDiTesto 4">
            <a:extLst>
              <a:ext uri="{FF2B5EF4-FFF2-40B4-BE49-F238E27FC236}">
                <a16:creationId xmlns:a16="http://schemas.microsoft.com/office/drawing/2014/main" id="{3303A3AD-BB2C-9875-D0C3-510E5E946542}"/>
              </a:ext>
            </a:extLst>
          </p:cNvPr>
          <p:cNvSpPr txBox="1"/>
          <p:nvPr/>
        </p:nvSpPr>
        <p:spPr>
          <a:xfrm>
            <a:off x="8879305" y="336884"/>
            <a:ext cx="3164306" cy="2123658"/>
          </a:xfrm>
          <a:prstGeom prst="rect">
            <a:avLst/>
          </a:prstGeom>
          <a:noFill/>
        </p:spPr>
        <p:txBody>
          <a:bodyPr wrap="square" rtlCol="0">
            <a:spAutoFit/>
          </a:bodyPr>
          <a:lstStyle/>
          <a:p>
            <a:pPr algn="ctr"/>
            <a:r>
              <a:rPr lang="it-CH" sz="2800" i="1" dirty="0" err="1">
                <a:solidFill>
                  <a:schemeClr val="bg1"/>
                </a:solidFill>
              </a:rPr>
              <a:t>Wer</a:t>
            </a:r>
            <a:r>
              <a:rPr lang="it-CH" sz="2800" i="1" dirty="0">
                <a:solidFill>
                  <a:schemeClr val="bg1"/>
                </a:solidFill>
              </a:rPr>
              <a:t> alle Antworten </a:t>
            </a:r>
            <a:r>
              <a:rPr lang="it-CH" sz="2800" i="1" dirty="0" err="1">
                <a:solidFill>
                  <a:schemeClr val="bg1"/>
                </a:solidFill>
              </a:rPr>
              <a:t>kennt</a:t>
            </a:r>
            <a:r>
              <a:rPr lang="it-CH" sz="2800" i="1" dirty="0">
                <a:solidFill>
                  <a:schemeClr val="bg1"/>
                </a:solidFill>
              </a:rPr>
              <a:t>, </a:t>
            </a:r>
            <a:r>
              <a:rPr lang="it-CH" sz="2800" i="1" dirty="0" err="1">
                <a:solidFill>
                  <a:schemeClr val="bg1"/>
                </a:solidFill>
              </a:rPr>
              <a:t>hat</a:t>
            </a:r>
            <a:r>
              <a:rPr lang="it-CH" sz="2800" i="1" dirty="0">
                <a:solidFill>
                  <a:schemeClr val="bg1"/>
                </a:solidFill>
              </a:rPr>
              <a:t> </a:t>
            </a:r>
            <a:r>
              <a:rPr lang="it-CH" sz="2800" i="1" dirty="0" err="1">
                <a:solidFill>
                  <a:schemeClr val="bg1"/>
                </a:solidFill>
              </a:rPr>
              <a:t>sich</a:t>
            </a:r>
            <a:r>
              <a:rPr lang="it-CH" sz="2800" i="1" dirty="0">
                <a:solidFill>
                  <a:schemeClr val="bg1"/>
                </a:solidFill>
              </a:rPr>
              <a:t> nicht alle </a:t>
            </a:r>
            <a:r>
              <a:rPr lang="it-CH" sz="2800" i="1" dirty="0" err="1">
                <a:solidFill>
                  <a:schemeClr val="bg1"/>
                </a:solidFill>
              </a:rPr>
              <a:t>Fragen</a:t>
            </a:r>
            <a:r>
              <a:rPr lang="it-CH" sz="2800" i="1" dirty="0">
                <a:solidFill>
                  <a:schemeClr val="bg1"/>
                </a:solidFill>
              </a:rPr>
              <a:t> </a:t>
            </a:r>
            <a:r>
              <a:rPr lang="it-CH" sz="2800" i="1" dirty="0" err="1">
                <a:solidFill>
                  <a:schemeClr val="bg1"/>
                </a:solidFill>
              </a:rPr>
              <a:t>gestellt</a:t>
            </a:r>
            <a:endParaRPr lang="it-CH" sz="2800" i="1" dirty="0">
              <a:solidFill>
                <a:schemeClr val="bg1"/>
              </a:solidFill>
            </a:endParaRPr>
          </a:p>
          <a:p>
            <a:pPr algn="r"/>
            <a:endParaRPr lang="it-CH" sz="2400" dirty="0">
              <a:solidFill>
                <a:schemeClr val="bg1"/>
              </a:solidFill>
            </a:endParaRPr>
          </a:p>
          <a:p>
            <a:pPr algn="r"/>
            <a:r>
              <a:rPr lang="it-CH" sz="2400" dirty="0">
                <a:solidFill>
                  <a:schemeClr val="bg1"/>
                </a:solidFill>
              </a:rPr>
              <a:t>(</a:t>
            </a:r>
            <a:r>
              <a:rPr lang="it-CH" sz="2400" dirty="0" err="1">
                <a:solidFill>
                  <a:schemeClr val="bg1"/>
                </a:solidFill>
              </a:rPr>
              <a:t>Konfuzius</a:t>
            </a:r>
            <a:r>
              <a:rPr lang="it-CH" sz="2400" dirty="0">
                <a:solidFill>
                  <a:schemeClr val="bg1"/>
                </a:solidFill>
              </a:rPr>
              <a:t>)</a:t>
            </a:r>
          </a:p>
        </p:txBody>
      </p:sp>
    </p:spTree>
    <p:extLst>
      <p:ext uri="{BB962C8B-B14F-4D97-AF65-F5344CB8AC3E}">
        <p14:creationId xmlns:p14="http://schemas.microsoft.com/office/powerpoint/2010/main" val="279447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pic>
        <p:nvPicPr>
          <p:cNvPr id="8" name="Picture 7">
            <a:extLst>
              <a:ext uri="{FF2B5EF4-FFF2-40B4-BE49-F238E27FC236}">
                <a16:creationId xmlns:a16="http://schemas.microsoft.com/office/drawing/2014/main" id="{4E0C960D-5814-A047-70D7-F32003B19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47955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571500" y="1181518"/>
            <a:ext cx="10096500" cy="819901"/>
          </a:xfrm>
        </p:spPr>
        <p:txBody>
          <a:bodyPr>
            <a:normAutofit fontScale="90000"/>
          </a:bodyPr>
          <a:lstStyle/>
          <a:p>
            <a:r>
              <a:rPr lang="de-CH" sz="4400" b="1" dirty="0">
                <a:latin typeface="+mn-lt"/>
              </a:rPr>
              <a:t>Konsum von Tabak und Tabakprodukten 2022</a:t>
            </a:r>
            <a:br>
              <a:rPr lang="de-CH" sz="4400" b="1" dirty="0">
                <a:latin typeface="+mn-lt"/>
              </a:rPr>
            </a:br>
            <a:r>
              <a:rPr lang="de-CH" sz="2800" b="1" dirty="0">
                <a:latin typeface="+mn-lt"/>
              </a:rPr>
              <a:t>15-Jährige, Sucht Schweiz – HBSC*</a:t>
            </a:r>
            <a:endParaRPr lang="de-CH" sz="4400" b="1" dirty="0">
              <a:latin typeface="+mn-lt"/>
              <a:ea typeface="Calibri" panose="020F0502020204030204"/>
              <a:cs typeface="Calibri" panose="020F0502020204030204"/>
            </a:endParaRPr>
          </a:p>
        </p:txBody>
      </p:sp>
      <p:sp>
        <p:nvSpPr>
          <p:cNvPr id="20" name="Subtitle 2">
            <a:extLst>
              <a:ext uri="{FF2B5EF4-FFF2-40B4-BE49-F238E27FC236}">
                <a16:creationId xmlns:a16="http://schemas.microsoft.com/office/drawing/2014/main" id="{0A161E17-ABA9-BC74-C514-A4F917FA46F2}"/>
              </a:ext>
            </a:extLst>
          </p:cNvPr>
          <p:cNvSpPr>
            <a:spLocks noGrp="1"/>
          </p:cNvSpPr>
          <p:nvPr>
            <p:ph type="subTitle" idx="1"/>
          </p:nvPr>
        </p:nvSpPr>
        <p:spPr>
          <a:xfrm>
            <a:off x="1962978" y="2532881"/>
            <a:ext cx="8171868" cy="1139560"/>
          </a:xfrm>
        </p:spPr>
        <p:txBody>
          <a:bodyPr vert="horz" lIns="91440" tIns="45720" rIns="91440" bIns="45720" rtlCol="0" anchor="t">
            <a:normAutofit/>
          </a:bodyPr>
          <a:lstStyle/>
          <a:p>
            <a:pPr algn="l">
              <a:lnSpc>
                <a:spcPct val="110000"/>
              </a:lnSpc>
            </a:pPr>
            <a:r>
              <a:rPr lang="de-CH" dirty="0"/>
              <a:t>Wie viele 15-Jährige haben 2022 herkömmliche Zigaretten und Tabakprodukte geraucht?</a:t>
            </a:r>
          </a:p>
        </p:txBody>
      </p:sp>
      <p:graphicFrame>
        <p:nvGraphicFramePr>
          <p:cNvPr id="2" name="Tabella 1">
            <a:extLst>
              <a:ext uri="{FF2B5EF4-FFF2-40B4-BE49-F238E27FC236}">
                <a16:creationId xmlns:a16="http://schemas.microsoft.com/office/drawing/2014/main" id="{25DB98C2-797E-536C-FEE7-1BA6D7C66B65}"/>
              </a:ext>
            </a:extLst>
          </p:cNvPr>
          <p:cNvGraphicFramePr>
            <a:graphicFrameLocks noGrp="1"/>
          </p:cNvGraphicFramePr>
          <p:nvPr>
            <p:extLst>
              <p:ext uri="{D42A27DB-BD31-4B8C-83A1-F6EECF244321}">
                <p14:modId xmlns:p14="http://schemas.microsoft.com/office/powerpoint/2010/main" val="695660736"/>
              </p:ext>
            </p:extLst>
          </p:nvPr>
        </p:nvGraphicFramePr>
        <p:xfrm>
          <a:off x="1994452" y="3849756"/>
          <a:ext cx="8208962" cy="2090234"/>
        </p:xfrm>
        <a:graphic>
          <a:graphicData uri="http://schemas.openxmlformats.org/drawingml/2006/table">
            <a:tbl>
              <a:tblPr firstRow="1" bandRow="1">
                <a:tableStyleId>{93296810-A885-4BE3-A3E7-6D5BEEA58F35}</a:tableStyleId>
              </a:tblPr>
              <a:tblGrid>
                <a:gridCol w="5844801">
                  <a:extLst>
                    <a:ext uri="{9D8B030D-6E8A-4147-A177-3AD203B41FA5}">
                      <a16:colId xmlns:a16="http://schemas.microsoft.com/office/drawing/2014/main" val="20000"/>
                    </a:ext>
                  </a:extLst>
                </a:gridCol>
                <a:gridCol w="1075286">
                  <a:extLst>
                    <a:ext uri="{9D8B030D-6E8A-4147-A177-3AD203B41FA5}">
                      <a16:colId xmlns:a16="http://schemas.microsoft.com/office/drawing/2014/main" val="20001"/>
                    </a:ext>
                  </a:extLst>
                </a:gridCol>
                <a:gridCol w="1288875">
                  <a:extLst>
                    <a:ext uri="{9D8B030D-6E8A-4147-A177-3AD203B41FA5}">
                      <a16:colId xmlns:a16="http://schemas.microsoft.com/office/drawing/2014/main" val="20002"/>
                    </a:ext>
                  </a:extLst>
                </a:gridCol>
              </a:tblGrid>
              <a:tr h="793068">
                <a:tc gridSpan="3">
                  <a:txBody>
                    <a:bodyPr/>
                    <a:lstStyle/>
                    <a:p>
                      <a:r>
                        <a:rPr lang="de-CH" sz="2000" noProof="0" dirty="0">
                          <a:latin typeface="Calibri" panose="020F0502020204030204" pitchFamily="34" charset="0"/>
                        </a:rPr>
                        <a:t>Häufigkeit des Konsums von Tabak und Tabakprodukten bei 15-Jährigen, </a:t>
                      </a:r>
                      <a:r>
                        <a:rPr lang="de-CH" sz="2000" baseline="0" noProof="0" dirty="0">
                          <a:latin typeface="Calibri" panose="020F0502020204030204" pitchFamily="34" charset="0"/>
                        </a:rPr>
                        <a:t>2022</a:t>
                      </a:r>
                      <a:endParaRPr lang="de-CH" sz="2000" noProof="0" dirty="0">
                        <a:latin typeface="Calibri" panose="020F0502020204030204" pitchFamily="34" charset="0"/>
                      </a:endParaRPr>
                    </a:p>
                    <a:p>
                      <a:endParaRPr lang="de-CH" sz="1800" noProof="0" dirty="0"/>
                    </a:p>
                  </a:txBody>
                  <a:tcPr marL="91446" marR="91446" marT="45711" marB="45711"/>
                </a:tc>
                <a:tc hMerge="1">
                  <a:txBody>
                    <a:bodyPr/>
                    <a:lstStyle/>
                    <a:p>
                      <a:endParaRPr lang="it-CH"/>
                    </a:p>
                  </a:txBody>
                  <a:tcPr/>
                </a:tc>
                <a:tc hMerge="1">
                  <a:txBody>
                    <a:bodyPr/>
                    <a:lstStyle/>
                    <a:p>
                      <a:endParaRPr lang="it-CH"/>
                    </a:p>
                  </a:txBody>
                  <a:tcPr/>
                </a:tc>
                <a:extLst>
                  <a:ext uri="{0D108BD9-81ED-4DB2-BD59-A6C34878D82A}">
                    <a16:rowId xmlns:a16="http://schemas.microsoft.com/office/drawing/2014/main" val="10000"/>
                  </a:ext>
                </a:extLst>
              </a:tr>
              <a:tr h="655143">
                <a:tc>
                  <a:txBody>
                    <a:bodyPr/>
                    <a:lstStyle/>
                    <a:p>
                      <a:endParaRPr lang="de-CH" sz="2000" noProof="0" dirty="0"/>
                    </a:p>
                  </a:txBody>
                  <a:tcPr marL="91446" marR="91446" marT="45711" marB="45711"/>
                </a:tc>
                <a:tc>
                  <a:txBody>
                    <a:bodyPr/>
                    <a:lstStyle/>
                    <a:p>
                      <a:r>
                        <a:rPr lang="de-CH" sz="2000" noProof="0" dirty="0"/>
                        <a:t>Jungen </a:t>
                      </a:r>
                    </a:p>
                  </a:txBody>
                  <a:tcPr marL="91446" marR="91446" marT="45711" marB="45711"/>
                </a:tc>
                <a:tc>
                  <a:txBody>
                    <a:bodyPr/>
                    <a:lstStyle/>
                    <a:p>
                      <a:r>
                        <a:rPr lang="de-CH" sz="2000" noProof="0" dirty="0"/>
                        <a:t>Mädchen</a:t>
                      </a:r>
                    </a:p>
                  </a:txBody>
                  <a:tcPr marL="91446" marR="91446" marT="45711" marB="45711"/>
                </a:tc>
                <a:extLst>
                  <a:ext uri="{0D108BD9-81ED-4DB2-BD59-A6C34878D82A}">
                    <a16:rowId xmlns:a16="http://schemas.microsoft.com/office/drawing/2014/main" val="10001"/>
                  </a:ext>
                </a:extLst>
              </a:tr>
              <a:tr h="459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000" noProof="0" dirty="0"/>
                        <a:t>Mindestens einmal in den letzten 30 Tagen</a:t>
                      </a:r>
                    </a:p>
                  </a:txBody>
                  <a:tcPr marL="91446" marR="91446" marT="45711" marB="45711"/>
                </a:tc>
                <a:tc>
                  <a:txBody>
                    <a:bodyPr/>
                    <a:lstStyle/>
                    <a:p>
                      <a:pPr algn="r"/>
                      <a:r>
                        <a:rPr lang="it-CH" sz="2000" dirty="0"/>
                        <a:t>10 %</a:t>
                      </a:r>
                    </a:p>
                  </a:txBody>
                  <a:tcPr marL="91446" marR="91446" marT="45711" marB="45711"/>
                </a:tc>
                <a:tc>
                  <a:txBody>
                    <a:bodyPr/>
                    <a:lstStyle/>
                    <a:p>
                      <a:pPr algn="r"/>
                      <a:r>
                        <a:rPr lang="it-CH" sz="2000" dirty="0"/>
                        <a:t>11 %</a:t>
                      </a:r>
                    </a:p>
                  </a:txBody>
                  <a:tcPr marL="91446" marR="91446" marT="45711" marB="45711"/>
                </a:tc>
                <a:extLst>
                  <a:ext uri="{0D108BD9-81ED-4DB2-BD59-A6C34878D82A}">
                    <a16:rowId xmlns:a16="http://schemas.microsoft.com/office/drawing/2014/main" val="10002"/>
                  </a:ext>
                </a:extLst>
              </a:tr>
            </a:tbl>
          </a:graphicData>
        </a:graphic>
      </p:graphicFrame>
      <p:sp>
        <p:nvSpPr>
          <p:cNvPr id="3" name="CasellaDiTesto 2">
            <a:extLst>
              <a:ext uri="{FF2B5EF4-FFF2-40B4-BE49-F238E27FC236}">
                <a16:creationId xmlns:a16="http://schemas.microsoft.com/office/drawing/2014/main" id="{0F06CBC6-EBBC-CE35-2C73-9107E30C97EF}"/>
              </a:ext>
            </a:extLst>
          </p:cNvPr>
          <p:cNvSpPr txBox="1"/>
          <p:nvPr/>
        </p:nvSpPr>
        <p:spPr>
          <a:xfrm>
            <a:off x="1994452" y="6249880"/>
            <a:ext cx="5489424" cy="261610"/>
          </a:xfrm>
          <a:prstGeom prst="rect">
            <a:avLst/>
          </a:prstGeom>
          <a:noFill/>
        </p:spPr>
        <p:txBody>
          <a:bodyPr wrap="square" rtlCol="0">
            <a:spAutoFit/>
          </a:bodyPr>
          <a:lstStyle/>
          <a:p>
            <a:r>
              <a:rPr lang="en-US" sz="1100" b="0" i="0" dirty="0">
                <a:solidFill>
                  <a:srgbClr val="000000"/>
                </a:solidFill>
                <a:effectLst/>
              </a:rPr>
              <a:t>*Health </a:t>
            </a:r>
            <a:r>
              <a:rPr lang="en-US" sz="1100" b="0" i="0" dirty="0" err="1">
                <a:solidFill>
                  <a:srgbClr val="000000"/>
                </a:solidFill>
                <a:effectLst/>
              </a:rPr>
              <a:t>Behaviour</a:t>
            </a:r>
            <a:r>
              <a:rPr lang="en-US" sz="1100" b="0" i="0" dirty="0">
                <a:solidFill>
                  <a:srgbClr val="000000"/>
                </a:solidFill>
                <a:effectLst/>
              </a:rPr>
              <a:t> in School-aged Children (HBSC)</a:t>
            </a:r>
            <a:endParaRPr lang="it-CH" sz="1100" dirty="0"/>
          </a:p>
        </p:txBody>
      </p:sp>
      <p:pic>
        <p:nvPicPr>
          <p:cNvPr id="4" name="Picture 24" descr="A picture containing font, graphics, screenshot, graphic design&#10;&#10;Description automatically generated">
            <a:extLst>
              <a:ext uri="{FF2B5EF4-FFF2-40B4-BE49-F238E27FC236}">
                <a16:creationId xmlns:a16="http://schemas.microsoft.com/office/drawing/2014/main" id="{D3D8D905-AE01-3684-12BB-108D862316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76720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pic>
        <p:nvPicPr>
          <p:cNvPr id="8" name="Picture 7">
            <a:extLst>
              <a:ext uri="{FF2B5EF4-FFF2-40B4-BE49-F238E27FC236}">
                <a16:creationId xmlns:a16="http://schemas.microsoft.com/office/drawing/2014/main" id="{4E0C960D-5814-A047-70D7-F32003B19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7955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571500" y="1181518"/>
            <a:ext cx="10096500" cy="819901"/>
          </a:xfrm>
        </p:spPr>
        <p:txBody>
          <a:bodyPr>
            <a:normAutofit fontScale="90000"/>
          </a:bodyPr>
          <a:lstStyle/>
          <a:p>
            <a:r>
              <a:rPr lang="de-CH" sz="4400" b="1" dirty="0">
                <a:latin typeface="+mn-lt"/>
              </a:rPr>
              <a:t>Konsum von Tabak und Tabakprodukten 2022</a:t>
            </a:r>
            <a:br>
              <a:rPr lang="de-CH" sz="4400" b="1" dirty="0">
                <a:latin typeface="+mn-lt"/>
              </a:rPr>
            </a:br>
            <a:r>
              <a:rPr lang="de-CH" sz="2800" b="1" dirty="0">
                <a:latin typeface="+mn-lt"/>
              </a:rPr>
              <a:t>15-Jährige, Sucht Schweiz – HBSC*</a:t>
            </a:r>
            <a:endParaRPr lang="de-CH" sz="4400" b="1" dirty="0">
              <a:latin typeface="+mn-lt"/>
              <a:ea typeface="Calibri" panose="020F0502020204030204"/>
              <a:cs typeface="Calibri" panose="020F0502020204030204"/>
            </a:endParaRPr>
          </a:p>
        </p:txBody>
      </p:sp>
      <p:sp>
        <p:nvSpPr>
          <p:cNvPr id="20" name="Subtitle 2">
            <a:extLst>
              <a:ext uri="{FF2B5EF4-FFF2-40B4-BE49-F238E27FC236}">
                <a16:creationId xmlns:a16="http://schemas.microsoft.com/office/drawing/2014/main" id="{0A161E17-ABA9-BC74-C514-A4F917FA46F2}"/>
              </a:ext>
            </a:extLst>
          </p:cNvPr>
          <p:cNvSpPr>
            <a:spLocks noGrp="1"/>
          </p:cNvSpPr>
          <p:nvPr>
            <p:ph type="subTitle" idx="1"/>
          </p:nvPr>
        </p:nvSpPr>
        <p:spPr>
          <a:xfrm>
            <a:off x="1962978" y="2532881"/>
            <a:ext cx="8171868" cy="901021"/>
          </a:xfrm>
        </p:spPr>
        <p:txBody>
          <a:bodyPr vert="horz" lIns="91440" tIns="45720" rIns="91440" bIns="45720" rtlCol="0" anchor="t">
            <a:normAutofit/>
          </a:bodyPr>
          <a:lstStyle/>
          <a:p>
            <a:pPr algn="l">
              <a:lnSpc>
                <a:spcPct val="110000"/>
              </a:lnSpc>
            </a:pPr>
            <a:r>
              <a:rPr lang="de-CH" sz="2800" dirty="0"/>
              <a:t>Wie viele 15-Jährige rauchen E-Zigaretten und Puffs</a:t>
            </a:r>
            <a:r>
              <a:rPr lang="en-US" sz="2600" dirty="0">
                <a:ea typeface="+mn-lt"/>
                <a:cs typeface="+mn-lt"/>
              </a:rPr>
              <a:t>?</a:t>
            </a:r>
            <a:endParaRPr lang="de-CH" sz="2600" dirty="0">
              <a:ea typeface="+mn-lt"/>
              <a:cs typeface="+mn-lt"/>
            </a:endParaRPr>
          </a:p>
          <a:p>
            <a:pPr algn="l">
              <a:lnSpc>
                <a:spcPct val="110000"/>
              </a:lnSpc>
            </a:pPr>
            <a:endParaRPr lang="en-US" dirty="0">
              <a:ea typeface="Calibri"/>
              <a:cs typeface="Calibri"/>
            </a:endParaRPr>
          </a:p>
        </p:txBody>
      </p:sp>
      <p:graphicFrame>
        <p:nvGraphicFramePr>
          <p:cNvPr id="2" name="Tabella 1">
            <a:extLst>
              <a:ext uri="{FF2B5EF4-FFF2-40B4-BE49-F238E27FC236}">
                <a16:creationId xmlns:a16="http://schemas.microsoft.com/office/drawing/2014/main" id="{25DB98C2-797E-536C-FEE7-1BA6D7C66B65}"/>
              </a:ext>
            </a:extLst>
          </p:cNvPr>
          <p:cNvGraphicFramePr>
            <a:graphicFrameLocks noGrp="1"/>
          </p:cNvGraphicFramePr>
          <p:nvPr>
            <p:extLst>
              <p:ext uri="{D42A27DB-BD31-4B8C-83A1-F6EECF244321}">
                <p14:modId xmlns:p14="http://schemas.microsoft.com/office/powerpoint/2010/main" val="2727840413"/>
              </p:ext>
            </p:extLst>
          </p:nvPr>
        </p:nvGraphicFramePr>
        <p:xfrm>
          <a:off x="1994452" y="3849756"/>
          <a:ext cx="8208962" cy="1907960"/>
        </p:xfrm>
        <a:graphic>
          <a:graphicData uri="http://schemas.openxmlformats.org/drawingml/2006/table">
            <a:tbl>
              <a:tblPr firstRow="1" bandRow="1">
                <a:tableStyleId>{93296810-A885-4BE3-A3E7-6D5BEEA58F35}</a:tableStyleId>
              </a:tblPr>
              <a:tblGrid>
                <a:gridCol w="5844801">
                  <a:extLst>
                    <a:ext uri="{9D8B030D-6E8A-4147-A177-3AD203B41FA5}">
                      <a16:colId xmlns:a16="http://schemas.microsoft.com/office/drawing/2014/main" val="20000"/>
                    </a:ext>
                  </a:extLst>
                </a:gridCol>
                <a:gridCol w="1075286">
                  <a:extLst>
                    <a:ext uri="{9D8B030D-6E8A-4147-A177-3AD203B41FA5}">
                      <a16:colId xmlns:a16="http://schemas.microsoft.com/office/drawing/2014/main" val="20001"/>
                    </a:ext>
                  </a:extLst>
                </a:gridCol>
                <a:gridCol w="1288875">
                  <a:extLst>
                    <a:ext uri="{9D8B030D-6E8A-4147-A177-3AD203B41FA5}">
                      <a16:colId xmlns:a16="http://schemas.microsoft.com/office/drawing/2014/main" val="20002"/>
                    </a:ext>
                  </a:extLst>
                </a:gridCol>
              </a:tblGrid>
              <a:tr h="793068">
                <a:tc gridSpan="3">
                  <a:txBody>
                    <a:bodyPr/>
                    <a:lstStyle/>
                    <a:p>
                      <a:r>
                        <a:rPr lang="de-CH" sz="2000" noProof="0" dirty="0">
                          <a:latin typeface="Calibri" panose="020F0502020204030204" pitchFamily="34" charset="0"/>
                        </a:rPr>
                        <a:t>Häufigkeit des Konsums von E-Zigaretten und Puffs bei 15-Jährigen,</a:t>
                      </a:r>
                      <a:r>
                        <a:rPr lang="de-CH" sz="2000" baseline="0" noProof="0" dirty="0">
                          <a:latin typeface="Calibri" panose="020F0502020204030204" pitchFamily="34" charset="0"/>
                        </a:rPr>
                        <a:t> 2022</a:t>
                      </a:r>
                      <a:endParaRPr lang="de-CH" sz="2000" noProof="0" dirty="0">
                        <a:latin typeface="Calibri" panose="020F0502020204030204" pitchFamily="34" charset="0"/>
                      </a:endParaRPr>
                    </a:p>
                    <a:p>
                      <a:endParaRPr lang="de-CH" sz="1800" noProof="0" dirty="0"/>
                    </a:p>
                  </a:txBody>
                  <a:tcPr marL="91446" marR="91446" marT="45711" marB="45711"/>
                </a:tc>
                <a:tc hMerge="1">
                  <a:txBody>
                    <a:bodyPr/>
                    <a:lstStyle/>
                    <a:p>
                      <a:endParaRPr lang="it-CH"/>
                    </a:p>
                  </a:txBody>
                  <a:tcPr/>
                </a:tc>
                <a:tc hMerge="1">
                  <a:txBody>
                    <a:bodyPr/>
                    <a:lstStyle/>
                    <a:p>
                      <a:endParaRPr lang="it-CH"/>
                    </a:p>
                  </a:txBody>
                  <a:tcPr/>
                </a:tc>
                <a:extLst>
                  <a:ext uri="{0D108BD9-81ED-4DB2-BD59-A6C34878D82A}">
                    <a16:rowId xmlns:a16="http://schemas.microsoft.com/office/drawing/2014/main" val="10000"/>
                  </a:ext>
                </a:extLst>
              </a:tr>
              <a:tr h="655143">
                <a:tc>
                  <a:txBody>
                    <a:bodyPr/>
                    <a:lstStyle/>
                    <a:p>
                      <a:endParaRPr lang="de-CH" sz="2000" noProof="0" dirty="0"/>
                    </a:p>
                  </a:txBody>
                  <a:tcPr marL="91446" marR="91446" marT="45711" marB="45711"/>
                </a:tc>
                <a:tc>
                  <a:txBody>
                    <a:bodyPr/>
                    <a:lstStyle/>
                    <a:p>
                      <a:r>
                        <a:rPr lang="de-CH" sz="2000" noProof="0" dirty="0"/>
                        <a:t>Jungen </a:t>
                      </a:r>
                    </a:p>
                  </a:txBody>
                  <a:tcPr marL="91446" marR="91446" marT="45711" marB="45711"/>
                </a:tc>
                <a:tc>
                  <a:txBody>
                    <a:bodyPr/>
                    <a:lstStyle/>
                    <a:p>
                      <a:r>
                        <a:rPr lang="de-CH" sz="2000" noProof="0" dirty="0"/>
                        <a:t>Mädchen</a:t>
                      </a:r>
                    </a:p>
                  </a:txBody>
                  <a:tcPr marL="91446" marR="91446" marT="45711" marB="45711"/>
                </a:tc>
                <a:extLst>
                  <a:ext uri="{0D108BD9-81ED-4DB2-BD59-A6C34878D82A}">
                    <a16:rowId xmlns:a16="http://schemas.microsoft.com/office/drawing/2014/main" val="10001"/>
                  </a:ext>
                </a:extLst>
              </a:tr>
              <a:tr h="459749">
                <a:tc>
                  <a:txBody>
                    <a:bodyPr/>
                    <a:lstStyle/>
                    <a:p>
                      <a:r>
                        <a:rPr lang="de-CH" sz="2000" noProof="0" dirty="0"/>
                        <a:t>Mindestens einmal in den letzten 30 Tagen</a:t>
                      </a:r>
                    </a:p>
                  </a:txBody>
                  <a:tcPr marL="91446" marR="91446" marT="45711" marB="45711"/>
                </a:tc>
                <a:tc>
                  <a:txBody>
                    <a:bodyPr/>
                    <a:lstStyle/>
                    <a:p>
                      <a:pPr algn="r"/>
                      <a:r>
                        <a:rPr lang="de-CH" sz="2000" noProof="0" dirty="0"/>
                        <a:t>25 %</a:t>
                      </a:r>
                    </a:p>
                  </a:txBody>
                  <a:tcPr marL="91446" marR="91446" marT="45711" marB="45711"/>
                </a:tc>
                <a:tc>
                  <a:txBody>
                    <a:bodyPr/>
                    <a:lstStyle/>
                    <a:p>
                      <a:pPr algn="r"/>
                      <a:r>
                        <a:rPr lang="de-CH" sz="2000" noProof="0" dirty="0"/>
                        <a:t>25 %</a:t>
                      </a:r>
                    </a:p>
                  </a:txBody>
                  <a:tcPr marL="91446" marR="91446" marT="45711" marB="45711"/>
                </a:tc>
                <a:extLst>
                  <a:ext uri="{0D108BD9-81ED-4DB2-BD59-A6C34878D82A}">
                    <a16:rowId xmlns:a16="http://schemas.microsoft.com/office/drawing/2014/main" val="10002"/>
                  </a:ext>
                </a:extLst>
              </a:tr>
            </a:tbl>
          </a:graphicData>
        </a:graphic>
      </p:graphicFrame>
      <p:sp>
        <p:nvSpPr>
          <p:cNvPr id="3" name="CasellaDiTesto 2">
            <a:extLst>
              <a:ext uri="{FF2B5EF4-FFF2-40B4-BE49-F238E27FC236}">
                <a16:creationId xmlns:a16="http://schemas.microsoft.com/office/drawing/2014/main" id="{62145710-080F-84DE-49E1-1374164C8E02}"/>
              </a:ext>
            </a:extLst>
          </p:cNvPr>
          <p:cNvSpPr txBox="1"/>
          <p:nvPr/>
        </p:nvSpPr>
        <p:spPr>
          <a:xfrm>
            <a:off x="1994452" y="6249880"/>
            <a:ext cx="5489424" cy="261610"/>
          </a:xfrm>
          <a:prstGeom prst="rect">
            <a:avLst/>
          </a:prstGeom>
          <a:noFill/>
        </p:spPr>
        <p:txBody>
          <a:bodyPr wrap="square" rtlCol="0">
            <a:spAutoFit/>
          </a:bodyPr>
          <a:lstStyle/>
          <a:p>
            <a:r>
              <a:rPr lang="en-US" sz="1100" b="0" i="0" dirty="0">
                <a:solidFill>
                  <a:srgbClr val="000000"/>
                </a:solidFill>
                <a:effectLst/>
              </a:rPr>
              <a:t>*Health </a:t>
            </a:r>
            <a:r>
              <a:rPr lang="en-US" sz="1100" b="0" i="0" dirty="0" err="1">
                <a:solidFill>
                  <a:srgbClr val="000000"/>
                </a:solidFill>
                <a:effectLst/>
              </a:rPr>
              <a:t>Behaviour</a:t>
            </a:r>
            <a:r>
              <a:rPr lang="en-US" sz="1100" b="0" i="0" dirty="0">
                <a:solidFill>
                  <a:srgbClr val="000000"/>
                </a:solidFill>
                <a:effectLst/>
              </a:rPr>
              <a:t> in School-aged Children (HBSC)</a:t>
            </a:r>
            <a:endParaRPr lang="it-CH" sz="1100" dirty="0"/>
          </a:p>
        </p:txBody>
      </p:sp>
      <p:pic>
        <p:nvPicPr>
          <p:cNvPr id="4" name="Picture 24" descr="A picture containing font, graphics, screenshot, graphic design&#10;&#10;Description automatically generated">
            <a:extLst>
              <a:ext uri="{FF2B5EF4-FFF2-40B4-BE49-F238E27FC236}">
                <a16:creationId xmlns:a16="http://schemas.microsoft.com/office/drawing/2014/main" id="{8EFDC8F0-8D11-DF83-1FDE-782D977DF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7831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ackground with white swirls&#10;&#10;Description automatically generated with low confidence">
            <a:extLst>
              <a:ext uri="{FF2B5EF4-FFF2-40B4-BE49-F238E27FC236}">
                <a16:creationId xmlns:a16="http://schemas.microsoft.com/office/drawing/2014/main" id="{BE091845-67CE-64DF-8E72-7C20C711E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7" y="6350"/>
            <a:ext cx="12192000" cy="6851650"/>
          </a:xfrm>
          <a:prstGeom prst="rect">
            <a:avLst/>
          </a:prstGeom>
        </p:spPr>
      </p:pic>
      <p:pic>
        <p:nvPicPr>
          <p:cNvPr id="8" name="Picture 7">
            <a:extLst>
              <a:ext uri="{FF2B5EF4-FFF2-40B4-BE49-F238E27FC236}">
                <a16:creationId xmlns:a16="http://schemas.microsoft.com/office/drawing/2014/main" id="{4E0C960D-5814-A047-70D7-F32003B19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479550"/>
          </a:xfrm>
          <a:prstGeom prst="rect">
            <a:avLst/>
          </a:prstGeom>
        </p:spPr>
      </p:pic>
      <p:sp>
        <p:nvSpPr>
          <p:cNvPr id="19" name="Title 1">
            <a:extLst>
              <a:ext uri="{FF2B5EF4-FFF2-40B4-BE49-F238E27FC236}">
                <a16:creationId xmlns:a16="http://schemas.microsoft.com/office/drawing/2014/main" id="{DB8057AD-0DB6-EC9D-F243-D6D89F0EAD57}"/>
              </a:ext>
            </a:extLst>
          </p:cNvPr>
          <p:cNvSpPr>
            <a:spLocks noGrp="1"/>
          </p:cNvSpPr>
          <p:nvPr>
            <p:ph type="ctrTitle"/>
          </p:nvPr>
        </p:nvSpPr>
        <p:spPr>
          <a:xfrm>
            <a:off x="558437" y="544154"/>
            <a:ext cx="10096500" cy="819901"/>
          </a:xfrm>
        </p:spPr>
        <p:txBody>
          <a:bodyPr>
            <a:normAutofit/>
          </a:bodyPr>
          <a:lstStyle/>
          <a:p>
            <a:pPr algn="l"/>
            <a:r>
              <a:rPr lang="de-CH" sz="4400" b="1">
                <a:latin typeface="+mn-lt"/>
              </a:rPr>
              <a:t>Neue Daten – HBSC-Studie</a:t>
            </a:r>
            <a:endParaRPr lang="de-CH" sz="4400" b="1" dirty="0">
              <a:latin typeface="+mn-lt"/>
            </a:endParaRPr>
          </a:p>
        </p:txBody>
      </p:sp>
      <p:pic>
        <p:nvPicPr>
          <p:cNvPr id="9" name="Segnaposto contenuto 4" descr="Immagine che contiene testo, schermata, software, Icona del computer&#10;&#10;Descrizione generata automaticamente">
            <a:extLst>
              <a:ext uri="{FF2B5EF4-FFF2-40B4-BE49-F238E27FC236}">
                <a16:creationId xmlns:a16="http://schemas.microsoft.com/office/drawing/2014/main" id="{564B0286-2DE9-10C0-6BDE-2D25967DD987}"/>
              </a:ext>
            </a:extLst>
          </p:cNvPr>
          <p:cNvPicPr/>
          <p:nvPr/>
        </p:nvPicPr>
        <p:blipFill rotWithShape="1">
          <a:blip r:embed="rId4"/>
          <a:srcRect l="49894" t="41777" r="31248" b="41903"/>
          <a:stretch/>
        </p:blipFill>
        <p:spPr bwMode="auto">
          <a:xfrm rot="1563715">
            <a:off x="7726100" y="1971377"/>
            <a:ext cx="3117947" cy="1526373"/>
          </a:xfrm>
          <a:prstGeom prst="rect">
            <a:avLst/>
          </a:prstGeom>
          <a:ln>
            <a:noFill/>
          </a:ln>
          <a:extLst>
            <a:ext uri="{53640926-AAD7-44D8-BBD7-CCE9431645EC}">
              <a14:shadowObscured xmlns:a14="http://schemas.microsoft.com/office/drawing/2010/main"/>
            </a:ext>
          </a:extLst>
        </p:spPr>
      </p:pic>
      <p:sp>
        <p:nvSpPr>
          <p:cNvPr id="13" name="Casella di testo 2">
            <a:extLst>
              <a:ext uri="{FF2B5EF4-FFF2-40B4-BE49-F238E27FC236}">
                <a16:creationId xmlns:a16="http://schemas.microsoft.com/office/drawing/2014/main" id="{C7BB9DA1-986E-48B1-88A2-C09BFE89C208}"/>
              </a:ext>
            </a:extLst>
          </p:cNvPr>
          <p:cNvSpPr txBox="1">
            <a:spLocks noChangeArrowheads="1"/>
          </p:cNvSpPr>
          <p:nvPr/>
        </p:nvSpPr>
        <p:spPr bwMode="auto">
          <a:xfrm rot="1517600">
            <a:off x="7135037" y="3333705"/>
            <a:ext cx="3090846" cy="127561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ctr"/>
            <a:r>
              <a:rPr lang="de-D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 </a:t>
            </a:r>
            <a:r>
              <a:rPr lang="de-DE"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36 % </a:t>
            </a:r>
            <a:r>
              <a:rPr lang="de-D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haben in den</a:t>
            </a:r>
          </a:p>
          <a:p>
            <a:pPr algn="ctr"/>
            <a:r>
              <a:rPr lang="de-D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letzten 30 Tagen mindestens</a:t>
            </a:r>
          </a:p>
          <a:p>
            <a:pPr algn="ctr"/>
            <a:r>
              <a:rPr lang="de-D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ein Tabak- und/oder</a:t>
            </a:r>
          </a:p>
          <a:p>
            <a:pPr algn="ctr"/>
            <a:r>
              <a:rPr lang="de-DE"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Nikotinprodukt konsumiert</a:t>
            </a:r>
            <a:r>
              <a:rPr lang="it-IT"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it-CH"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4" descr="A picture containing font, graphics, screenshot, graphic design&#10;&#10;Description automatically generated">
            <a:extLst>
              <a:ext uri="{FF2B5EF4-FFF2-40B4-BE49-F238E27FC236}">
                <a16:creationId xmlns:a16="http://schemas.microsoft.com/office/drawing/2014/main" id="{0D4080D4-46CC-73D9-34D4-D737B09C2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pic>
        <p:nvPicPr>
          <p:cNvPr id="3" name="Immagine 2" descr="Immagine che contiene testo, schermata, design&#10;&#10;Descrizione generata automaticamente">
            <a:extLst>
              <a:ext uri="{FF2B5EF4-FFF2-40B4-BE49-F238E27FC236}">
                <a16:creationId xmlns:a16="http://schemas.microsoft.com/office/drawing/2014/main" id="{3148F6B7-9FA5-B92C-AA52-009338D5EB93}"/>
              </a:ext>
            </a:extLst>
          </p:cNvPr>
          <p:cNvPicPr>
            <a:picLocks noChangeAspect="1"/>
          </p:cNvPicPr>
          <p:nvPr/>
        </p:nvPicPr>
        <p:blipFill rotWithShape="1">
          <a:blip r:embed="rId6"/>
          <a:srcRect l="-156" t="22495" r="45840" b="-460"/>
          <a:stretch/>
        </p:blipFill>
        <p:spPr bwMode="auto">
          <a:xfrm>
            <a:off x="1041432" y="1880774"/>
            <a:ext cx="4784090" cy="4181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829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0" descr="A picture containing pattern, art, motif, symmetry&#10;&#10;Description automatically generated">
            <a:extLst>
              <a:ext uri="{FF2B5EF4-FFF2-40B4-BE49-F238E27FC236}">
                <a16:creationId xmlns:a16="http://schemas.microsoft.com/office/drawing/2014/main" id="{E418C0E9-E29D-5F5E-3199-443D8343BF5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1650"/>
          </a:xfrm>
          <a:prstGeom prst="rect">
            <a:avLst/>
          </a:prstGeom>
        </p:spPr>
      </p:pic>
      <p:sp>
        <p:nvSpPr>
          <p:cNvPr id="26" name="Rectangle: Rounded Corners 23">
            <a:extLst>
              <a:ext uri="{FF2B5EF4-FFF2-40B4-BE49-F238E27FC236}">
                <a16:creationId xmlns:a16="http://schemas.microsoft.com/office/drawing/2014/main" id="{76383EA7-5EC1-3A34-D0AA-3EC7473C5755}"/>
              </a:ext>
            </a:extLst>
          </p:cNvPr>
          <p:cNvSpPr/>
          <p:nvPr/>
        </p:nvSpPr>
        <p:spPr>
          <a:xfrm>
            <a:off x="8907635" y="3064933"/>
            <a:ext cx="2260253" cy="1810645"/>
          </a:xfrm>
          <a:prstGeom prst="hexagon">
            <a:avLst/>
          </a:prstGeom>
          <a:solidFill>
            <a:srgbClr val="0799A7"/>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tangle: Rounded Corners 23">
            <a:extLst>
              <a:ext uri="{FF2B5EF4-FFF2-40B4-BE49-F238E27FC236}">
                <a16:creationId xmlns:a16="http://schemas.microsoft.com/office/drawing/2014/main" id="{565E9741-1695-4326-24E6-62670C7AAB41}"/>
              </a:ext>
            </a:extLst>
          </p:cNvPr>
          <p:cNvSpPr/>
          <p:nvPr/>
        </p:nvSpPr>
        <p:spPr>
          <a:xfrm>
            <a:off x="6123752" y="3064933"/>
            <a:ext cx="2447025" cy="1810645"/>
          </a:xfrm>
          <a:prstGeom prst="hexagon">
            <a:avLst/>
          </a:prstGeom>
          <a:solidFill>
            <a:srgbClr val="FFFF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tangle: Rounded Corners 23">
            <a:extLst>
              <a:ext uri="{FF2B5EF4-FFF2-40B4-BE49-F238E27FC236}">
                <a16:creationId xmlns:a16="http://schemas.microsoft.com/office/drawing/2014/main" id="{22E99237-BB59-A048-B0AA-05278AE6E668}"/>
              </a:ext>
            </a:extLst>
          </p:cNvPr>
          <p:cNvSpPr/>
          <p:nvPr/>
        </p:nvSpPr>
        <p:spPr>
          <a:xfrm>
            <a:off x="3575158" y="3063713"/>
            <a:ext cx="2342003" cy="1811867"/>
          </a:xfrm>
          <a:prstGeom prst="hexagon">
            <a:avLst/>
          </a:prstGeom>
          <a:solidFill>
            <a:srgbClr val="92D05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le 1">
            <a:extLst>
              <a:ext uri="{FF2B5EF4-FFF2-40B4-BE49-F238E27FC236}">
                <a16:creationId xmlns:a16="http://schemas.microsoft.com/office/drawing/2014/main" id="{020D215C-3711-F2CC-93FC-1C36E390203D}"/>
              </a:ext>
            </a:extLst>
          </p:cNvPr>
          <p:cNvSpPr>
            <a:spLocks noGrp="1"/>
          </p:cNvSpPr>
          <p:nvPr>
            <p:ph type="ctrTitle"/>
          </p:nvPr>
        </p:nvSpPr>
        <p:spPr>
          <a:xfrm>
            <a:off x="700405" y="1659117"/>
            <a:ext cx="10962640" cy="736917"/>
          </a:xfrm>
        </p:spPr>
        <p:txBody>
          <a:bodyPr>
            <a:noAutofit/>
          </a:bodyPr>
          <a:lstStyle/>
          <a:p>
            <a:r>
              <a:rPr lang="de-CH" sz="4400" b="1" dirty="0">
                <a:solidFill>
                  <a:srgbClr val="0799A7"/>
                </a:solidFill>
                <a:latin typeface="+mn-lt"/>
              </a:rPr>
              <a:t>Was verursacht in der Schweiz am meisten Todesfälle?</a:t>
            </a:r>
          </a:p>
        </p:txBody>
      </p:sp>
      <p:sp>
        <p:nvSpPr>
          <p:cNvPr id="10" name="Rectangle: Rounded Corners 23">
            <a:extLst>
              <a:ext uri="{FF2B5EF4-FFF2-40B4-BE49-F238E27FC236}">
                <a16:creationId xmlns:a16="http://schemas.microsoft.com/office/drawing/2014/main" id="{87B00600-78E2-051E-3D68-DFDACEEE9CE3}"/>
              </a:ext>
            </a:extLst>
          </p:cNvPr>
          <p:cNvSpPr/>
          <p:nvPr/>
        </p:nvSpPr>
        <p:spPr>
          <a:xfrm>
            <a:off x="962224" y="3064933"/>
            <a:ext cx="2342003" cy="1811867"/>
          </a:xfrm>
          <a:prstGeom prst="hexagon">
            <a:avLst/>
          </a:prstGeom>
          <a:solidFill>
            <a:srgbClr val="FF0000"/>
          </a:solidFill>
          <a:ln>
            <a:noFill/>
          </a:ln>
          <a:effectLst>
            <a:outerShdw blurRad="444500" dir="474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Box 13">
            <a:extLst>
              <a:ext uri="{FF2B5EF4-FFF2-40B4-BE49-F238E27FC236}">
                <a16:creationId xmlns:a16="http://schemas.microsoft.com/office/drawing/2014/main" id="{ADDFC616-382A-8AEB-B358-6B3A9078AF3C}"/>
              </a:ext>
            </a:extLst>
          </p:cNvPr>
          <p:cNvSpPr txBox="1"/>
          <p:nvPr/>
        </p:nvSpPr>
        <p:spPr>
          <a:xfrm>
            <a:off x="1069025" y="3813652"/>
            <a:ext cx="2027558" cy="307777"/>
          </a:xfrm>
          <a:prstGeom prst="rect">
            <a:avLst/>
          </a:prstGeom>
        </p:spPr>
        <p:txBody>
          <a:bodyPr wrap="square" rtlCol="0">
            <a:spAutoFit/>
          </a:bodyPr>
          <a:lstStyle/>
          <a:p>
            <a:pPr algn="ctr"/>
            <a:r>
              <a:rPr lang="de-CH" sz="1400" b="1" dirty="0">
                <a:solidFill>
                  <a:schemeClr val="bg1"/>
                </a:solidFill>
                <a:latin typeface="Montserrat" panose="00000500000000000000" pitchFamily="2" charset="0"/>
              </a:rPr>
              <a:t>Tabakkonsum</a:t>
            </a:r>
            <a:endParaRPr lang="de-CH" sz="1400" b="1" dirty="0">
              <a:solidFill>
                <a:schemeClr val="bg1"/>
              </a:solidFill>
            </a:endParaRPr>
          </a:p>
        </p:txBody>
      </p:sp>
      <p:sp>
        <p:nvSpPr>
          <p:cNvPr id="6" name="TextBox 12">
            <a:extLst>
              <a:ext uri="{FF2B5EF4-FFF2-40B4-BE49-F238E27FC236}">
                <a16:creationId xmlns:a16="http://schemas.microsoft.com/office/drawing/2014/main" id="{DE2276F6-ED1C-D91E-9308-6FC573EC0946}"/>
              </a:ext>
            </a:extLst>
          </p:cNvPr>
          <p:cNvSpPr txBox="1"/>
          <p:nvPr/>
        </p:nvSpPr>
        <p:spPr>
          <a:xfrm>
            <a:off x="3732380" y="3841153"/>
            <a:ext cx="2027558" cy="307777"/>
          </a:xfrm>
          <a:prstGeom prst="rect">
            <a:avLst/>
          </a:prstGeom>
        </p:spPr>
        <p:txBody>
          <a:bodyPr wrap="square" rtlCol="0">
            <a:spAutoFit/>
          </a:bodyPr>
          <a:lstStyle/>
          <a:p>
            <a:pPr algn="ctr"/>
            <a:r>
              <a:rPr lang="de-CH" sz="1400" b="1" dirty="0">
                <a:solidFill>
                  <a:schemeClr val="bg1"/>
                </a:solidFill>
                <a:latin typeface="Montserrat" panose="00000500000000000000" pitchFamily="2" charset="0"/>
              </a:rPr>
              <a:t>Verkehrsunfälle</a:t>
            </a:r>
          </a:p>
        </p:txBody>
      </p:sp>
      <p:sp>
        <p:nvSpPr>
          <p:cNvPr id="19" name="TextBox 12">
            <a:extLst>
              <a:ext uri="{FF2B5EF4-FFF2-40B4-BE49-F238E27FC236}">
                <a16:creationId xmlns:a16="http://schemas.microsoft.com/office/drawing/2014/main" id="{A191DD49-B572-CDCD-3B75-09889E36FE4E}"/>
              </a:ext>
            </a:extLst>
          </p:cNvPr>
          <p:cNvSpPr txBox="1"/>
          <p:nvPr/>
        </p:nvSpPr>
        <p:spPr>
          <a:xfrm>
            <a:off x="6333485" y="3841153"/>
            <a:ext cx="2027558" cy="307777"/>
          </a:xfrm>
          <a:prstGeom prst="rect">
            <a:avLst/>
          </a:prstGeom>
        </p:spPr>
        <p:txBody>
          <a:bodyPr wrap="square" rtlCol="0">
            <a:spAutoFit/>
          </a:bodyPr>
          <a:lstStyle/>
          <a:p>
            <a:pPr algn="ctr"/>
            <a:r>
              <a:rPr lang="de-CH" sz="1400" b="1" dirty="0">
                <a:latin typeface="Montserrat" panose="00000500000000000000" pitchFamily="2" charset="0"/>
              </a:rPr>
              <a:t>Suizid</a:t>
            </a:r>
            <a:endParaRPr lang="de-CH" sz="1400" b="1" dirty="0"/>
          </a:p>
        </p:txBody>
      </p:sp>
      <p:sp>
        <p:nvSpPr>
          <p:cNvPr id="21" name="TextBox 12">
            <a:extLst>
              <a:ext uri="{FF2B5EF4-FFF2-40B4-BE49-F238E27FC236}">
                <a16:creationId xmlns:a16="http://schemas.microsoft.com/office/drawing/2014/main" id="{C06822E0-71CB-A913-3CA2-68B9B907B6AD}"/>
              </a:ext>
            </a:extLst>
          </p:cNvPr>
          <p:cNvSpPr txBox="1"/>
          <p:nvPr/>
        </p:nvSpPr>
        <p:spPr>
          <a:xfrm>
            <a:off x="8823873" y="3816366"/>
            <a:ext cx="2427776" cy="307777"/>
          </a:xfrm>
          <a:prstGeom prst="rect">
            <a:avLst/>
          </a:prstGeom>
        </p:spPr>
        <p:txBody>
          <a:bodyPr wrap="square" lIns="91440" tIns="45720" rIns="91440" bIns="45720" rtlCol="0" anchor="t">
            <a:spAutoFit/>
          </a:bodyPr>
          <a:lstStyle/>
          <a:p>
            <a:pPr algn="ctr"/>
            <a:r>
              <a:rPr lang="de-CH" sz="1400" b="1" dirty="0">
                <a:solidFill>
                  <a:schemeClr val="bg1"/>
                </a:solidFill>
                <a:latin typeface="Montserrat"/>
              </a:rPr>
              <a:t>Infektionskrankheiten</a:t>
            </a:r>
            <a:endParaRPr lang="de-CH" sz="1600" b="1" dirty="0">
              <a:solidFill>
                <a:schemeClr val="bg1"/>
              </a:solidFill>
              <a:latin typeface="Montserrat"/>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ADA8EB49-A114-F8C6-C523-6E33C0DA1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176587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A picture containing pattern, fabric, clothing, wrapping paper&#10;&#10;Description automatically generated">
            <a:extLst>
              <a:ext uri="{FF2B5EF4-FFF2-40B4-BE49-F238E27FC236}">
                <a16:creationId xmlns:a16="http://schemas.microsoft.com/office/drawing/2014/main" id="{791D3D5D-4C37-0A9B-0768-A817E124FB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A4083A-1BD9-FFF3-7D0C-5A5F9F8FE237}"/>
              </a:ext>
            </a:extLst>
          </p:cNvPr>
          <p:cNvSpPr>
            <a:spLocks noGrp="1"/>
          </p:cNvSpPr>
          <p:nvPr>
            <p:ph type="title"/>
          </p:nvPr>
        </p:nvSpPr>
        <p:spPr/>
        <p:txBody>
          <a:bodyPr/>
          <a:lstStyle/>
          <a:p>
            <a:pPr algn="ctr"/>
            <a:r>
              <a:rPr lang="de-CH" b="1" dirty="0">
                <a:latin typeface="+mn-lt"/>
              </a:rPr>
              <a:t>Todesfälle pro Jahr</a:t>
            </a:r>
          </a:p>
        </p:txBody>
      </p:sp>
      <p:sp>
        <p:nvSpPr>
          <p:cNvPr id="22" name="CasellaDiTesto 21">
            <a:extLst>
              <a:ext uri="{FF2B5EF4-FFF2-40B4-BE49-F238E27FC236}">
                <a16:creationId xmlns:a16="http://schemas.microsoft.com/office/drawing/2014/main" id="{39B99684-8326-BB6A-C010-04FCCEE20EAD}"/>
              </a:ext>
            </a:extLst>
          </p:cNvPr>
          <p:cNvSpPr txBox="1"/>
          <p:nvPr/>
        </p:nvSpPr>
        <p:spPr>
          <a:xfrm>
            <a:off x="677334" y="6460435"/>
            <a:ext cx="4828944" cy="261610"/>
          </a:xfrm>
          <a:prstGeom prst="rect">
            <a:avLst/>
          </a:prstGeom>
          <a:noFill/>
        </p:spPr>
        <p:txBody>
          <a:bodyPr wrap="square" rtlCol="0">
            <a:spAutoFit/>
          </a:bodyPr>
          <a:lstStyle/>
          <a:p>
            <a:r>
              <a:rPr lang="de-CH" sz="1100" dirty="0">
                <a:solidFill>
                  <a:srgbClr val="E6FDFF"/>
                </a:solidFill>
              </a:rPr>
              <a:t>Quelle: Bundesamt für Gesundheit und Bundesamt für Statistik</a:t>
            </a:r>
          </a:p>
        </p:txBody>
      </p:sp>
      <p:graphicFrame>
        <p:nvGraphicFramePr>
          <p:cNvPr id="8" name="Grafico 7">
            <a:extLst>
              <a:ext uri="{FF2B5EF4-FFF2-40B4-BE49-F238E27FC236}">
                <a16:creationId xmlns:a16="http://schemas.microsoft.com/office/drawing/2014/main" id="{AFAC909B-D63F-494C-06BD-DA15988D2F53}"/>
              </a:ext>
            </a:extLst>
          </p:cNvPr>
          <p:cNvGraphicFramePr/>
          <p:nvPr>
            <p:extLst>
              <p:ext uri="{D42A27DB-BD31-4B8C-83A1-F6EECF244321}">
                <p14:modId xmlns:p14="http://schemas.microsoft.com/office/powerpoint/2010/main" val="1882172884"/>
              </p:ext>
            </p:extLst>
          </p:nvPr>
        </p:nvGraphicFramePr>
        <p:xfrm>
          <a:off x="2301875" y="926571"/>
          <a:ext cx="7588250" cy="5255154"/>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a:extLst>
              <a:ext uri="{FF2B5EF4-FFF2-40B4-BE49-F238E27FC236}">
                <a16:creationId xmlns:a16="http://schemas.microsoft.com/office/drawing/2014/main" id="{DDE84B73-8034-44C3-5915-046769F6B9FC}"/>
              </a:ext>
            </a:extLst>
          </p:cNvPr>
          <p:cNvSpPr txBox="1"/>
          <p:nvPr/>
        </p:nvSpPr>
        <p:spPr>
          <a:xfrm>
            <a:off x="7957312" y="4669614"/>
            <a:ext cx="6434758" cy="615553"/>
          </a:xfrm>
          <a:prstGeom prst="rect">
            <a:avLst/>
          </a:prstGeom>
          <a:noFill/>
        </p:spPr>
        <p:txBody>
          <a:bodyPr wrap="square" lIns="91440" tIns="45720" rIns="91440" bIns="45720" rtlCol="0" anchor="t">
            <a:spAutoFit/>
          </a:bodyPr>
          <a:lstStyle/>
          <a:p>
            <a:r>
              <a:rPr lang="de-CH" sz="2000" b="1" dirty="0">
                <a:solidFill>
                  <a:srgbClr val="E6FDFF"/>
                </a:solidFill>
              </a:rPr>
              <a:t>Tabakkonsum: </a:t>
            </a:r>
            <a:r>
              <a:rPr lang="de-CH" sz="2000" b="1" dirty="0">
                <a:solidFill>
                  <a:srgbClr val="FF0000"/>
                </a:solidFill>
              </a:rPr>
              <a:t>26 Todesfälle pro Tag</a:t>
            </a:r>
          </a:p>
          <a:p>
            <a:endParaRPr lang="de-CH" sz="1400" b="1" dirty="0">
              <a:solidFill>
                <a:srgbClr val="E6FDFF"/>
              </a:solidFill>
            </a:endParaRPr>
          </a:p>
        </p:txBody>
      </p:sp>
      <p:pic>
        <p:nvPicPr>
          <p:cNvPr id="4" name="Picture 24" descr="A picture containing font, graphics, screenshot, graphic design&#10;&#10;Description automatically generated">
            <a:extLst>
              <a:ext uri="{FF2B5EF4-FFF2-40B4-BE49-F238E27FC236}">
                <a16:creationId xmlns:a16="http://schemas.microsoft.com/office/drawing/2014/main" id="{91785AED-704A-5499-DDBC-B00C63569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212" y="137306"/>
            <a:ext cx="1273272" cy="343200"/>
          </a:xfrm>
          <a:prstGeom prst="rect">
            <a:avLst/>
          </a:prstGeom>
        </p:spPr>
      </p:pic>
    </p:spTree>
    <p:extLst>
      <p:ext uri="{BB962C8B-B14F-4D97-AF65-F5344CB8AC3E}">
        <p14:creationId xmlns:p14="http://schemas.microsoft.com/office/powerpoint/2010/main" val="40102684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efree.info - template.potx" id="{105FE6FA-E767-4175-A63B-552AF8A4FE1B}" vid="{FAE03AA7-818D-48D5-8B91-3A9A6BEA3F5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8E880F3B919E64390D57F07595110D3" ma:contentTypeVersion="18" ma:contentTypeDescription="Creare un nuovo documento." ma:contentTypeScope="" ma:versionID="0c2b649890ea64db18c204ad331dab50">
  <xsd:schema xmlns:xsd="http://www.w3.org/2001/XMLSchema" xmlns:xs="http://www.w3.org/2001/XMLSchema" xmlns:p="http://schemas.microsoft.com/office/2006/metadata/properties" xmlns:ns2="8b51e16a-1d96-4226-aac0-ebf6983a0f1a" xmlns:ns3="7a8ce895-997a-48b1-bf3a-b7a9dcdeaf31" targetNamespace="http://schemas.microsoft.com/office/2006/metadata/properties" ma:root="true" ma:fieldsID="feec9b1788c579665266579d3c967270" ns2:_="" ns3:_="">
    <xsd:import namespace="8b51e16a-1d96-4226-aac0-ebf6983a0f1a"/>
    <xsd:import namespace="7a8ce895-997a-48b1-bf3a-b7a9dcdeaf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1e16a-1d96-4226-aac0-ebf6983a0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10ec0dd5-fee3-4d2f-9e81-eefee1be12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8ce895-997a-48b1-bf3a-b7a9dcdeaf31"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cd10ef44-d528-4be6-866e-d1a2218afe89}" ma:internalName="TaxCatchAll" ma:showField="CatchAllData" ma:web="7a8ce895-997a-48b1-bf3a-b7a9dcdeaf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a8ce895-997a-48b1-bf3a-b7a9dcdeaf31">
      <UserInfo>
        <DisplayName>Jocelyne Gianini</DisplayName>
        <AccountId>21</AccountId>
        <AccountType/>
      </UserInfo>
      <UserInfo>
        <DisplayName>Mara Straccia</DisplayName>
        <AccountId>120</AccountId>
        <AccountType/>
      </UserInfo>
    </SharedWithUsers>
    <TaxCatchAll xmlns="7a8ce895-997a-48b1-bf3a-b7a9dcdeaf31" xsi:nil="true"/>
    <lcf76f155ced4ddcb4097134ff3c332f xmlns="8b51e16a-1d96-4226-aac0-ebf6983a0f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303998-484A-4550-8417-40055F244BA0}"/>
</file>

<file path=customXml/itemProps2.xml><?xml version="1.0" encoding="utf-8"?>
<ds:datastoreItem xmlns:ds="http://schemas.openxmlformats.org/officeDocument/2006/customXml" ds:itemID="{2BB4BA3D-B88A-417B-8141-896FF7ADA1FF}">
  <ds:schemaRefs>
    <ds:schemaRef ds:uri="7a8ce895-997a-48b1-bf3a-b7a9dcdeaf31"/>
    <ds:schemaRef ds:uri="8b51e16a-1d96-4226-aac0-ebf6983a0f1a"/>
    <ds:schemaRef ds:uri="http://schemas.microsoft.com/office/2006/metadata/properties"/>
    <ds:schemaRef ds:uri="http://schemas.microsoft.com/office/infopath/2007/PartnerControls"/>
    <ds:schemaRef ds:uri="7c59d881-8e26-4ee8-892e-1c05de1955f6"/>
    <ds:schemaRef ds:uri="b9fa20d8-be8a-4ff6-a262-652516448065"/>
  </ds:schemaRefs>
</ds:datastoreItem>
</file>

<file path=customXml/itemProps3.xml><?xml version="1.0" encoding="utf-8"?>
<ds:datastoreItem xmlns:ds="http://schemas.openxmlformats.org/officeDocument/2006/customXml" ds:itemID="{5544ABBF-F102-45BE-99E1-71D26CF33E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vapefree.info - template</Template>
  <TotalTime>0</TotalTime>
  <Words>1254</Words>
  <Application>Microsoft Office PowerPoint</Application>
  <PresentationFormat>Widescreen</PresentationFormat>
  <Paragraphs>256</Paragraphs>
  <Slides>46</Slides>
  <Notes>20</Notes>
  <HiddenSlides>1</HiddenSlides>
  <MMClips>5</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46</vt:i4>
      </vt:variant>
    </vt:vector>
  </HeadingPairs>
  <TitlesOfParts>
    <vt:vector size="54" baseType="lpstr">
      <vt:lpstr>Arial</vt:lpstr>
      <vt:lpstr>Calibri</vt:lpstr>
      <vt:lpstr>Calibri Light</vt:lpstr>
      <vt:lpstr>Century Gothic</vt:lpstr>
      <vt:lpstr>Montserrat</vt:lpstr>
      <vt:lpstr>Söhne</vt:lpstr>
      <vt:lpstr>Wingdings</vt:lpstr>
      <vt:lpstr>Tema di Office</vt:lpstr>
      <vt:lpstr>Neue Konsumformen, alte Abhängigkeiten</vt:lpstr>
      <vt:lpstr>Tabak und ähnliche Produkte</vt:lpstr>
      <vt:lpstr>Tabak und ähnliche Produkte</vt:lpstr>
      <vt:lpstr>Presentazione standard di PowerPoint</vt:lpstr>
      <vt:lpstr>Konsum von Tabak und Tabakprodukten 2022 15-Jährige, Sucht Schweiz – HBSC*</vt:lpstr>
      <vt:lpstr>Konsum von Tabak und Tabakprodukten 2022 15-Jährige, Sucht Schweiz – HBSC*</vt:lpstr>
      <vt:lpstr>Neue Daten – HBSC-Studie</vt:lpstr>
      <vt:lpstr>Was verursacht in der Schweiz am meisten Todesfälle?</vt:lpstr>
      <vt:lpstr>Todesfälle pro Jahr</vt:lpstr>
      <vt:lpstr>Wie viele Stoffe enthält  der Rauch einer Zigarette?</vt:lpstr>
      <vt:lpstr>Presentazione standard di PowerPoint</vt:lpstr>
      <vt:lpstr>Schaut euch das Foto genau an …</vt:lpstr>
      <vt:lpstr>Wie viele Vapes seht ihr?</vt:lpstr>
      <vt:lpstr>Presentazione standard di PowerPoint</vt:lpstr>
      <vt:lpstr>Presentazione standard di PowerPoint</vt:lpstr>
      <vt:lpstr>Presentazione standard di PowerPoint</vt:lpstr>
      <vt:lpstr>Was ist der Unterschied zwischen Vapes und erhitzbaren Tabakprodukten?</vt:lpstr>
      <vt:lpstr>Presentazione standard di PowerPoint</vt:lpstr>
      <vt:lpstr>Vapes geben ab …</vt:lpstr>
      <vt:lpstr>Presentazione standard di PowerPoint</vt:lpstr>
      <vt:lpstr>Presentazione standard di PowerPoint</vt:lpstr>
      <vt:lpstr>Wie viel Nikotin enthalten Vapes?</vt:lpstr>
      <vt:lpstr>Presentazione standard di PowerPoint</vt:lpstr>
      <vt:lpstr>Presentazione standard di PowerPoint</vt:lpstr>
      <vt:lpstr>Presentazione standard di PowerPoint</vt:lpstr>
      <vt:lpstr>Wie lange braucht Nikotin,  um ins Gehirn zu gelangen?</vt:lpstr>
      <vt:lpstr>Presentazione standard di PowerPoint</vt:lpstr>
      <vt:lpstr>Nikotin wirkt …?</vt:lpstr>
      <vt:lpstr>Was ist Nikotin?</vt:lpstr>
      <vt:lpstr>Presentazione standard di PowerPoint</vt:lpstr>
      <vt:lpstr>Warum fängt man  eurer Meinung nach an  zu vapen?</vt:lpstr>
      <vt:lpstr>Presentazione standard di PowerPoint</vt:lpstr>
      <vt:lpstr>Presentazione standard di PowerPoint</vt:lpstr>
      <vt:lpstr>Presentazione standard di PowerPoint</vt:lpstr>
      <vt:lpstr>Presentazione standard di PowerPoint</vt:lpstr>
      <vt:lpstr>Presentazione standard di PowerPoint</vt:lpstr>
      <vt:lpstr>Verlasst ihr euch auf die Angaben  auf der Verpackung?</vt:lpstr>
      <vt:lpstr>Presentazione standard di PowerPoint</vt:lpstr>
      <vt:lpstr>Presentazione standard di PowerPoint</vt:lpstr>
      <vt:lpstr>Presentazione standard di PowerPoint</vt:lpstr>
      <vt:lpstr>Nur weil du es nicht siehst, heisst nicht, dass es dich nichts angeht</vt:lpstr>
      <vt:lpstr>Was sagt das Gesetz?</vt:lpstr>
      <vt:lpstr>Presentazione standard di PowerPoint</vt:lpstr>
      <vt:lpstr>Wohin kann ich mich wenden?</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 you need to know about vaping</dc:title>
  <dc:creator>Martina Ghezzi</dc:creator>
  <cp:lastModifiedBy>Martina Ghezzi</cp:lastModifiedBy>
  <cp:revision>10</cp:revision>
  <dcterms:created xsi:type="dcterms:W3CDTF">2023-06-15T08:17:03Z</dcterms:created>
  <dcterms:modified xsi:type="dcterms:W3CDTF">2024-05-06T08:02:37Z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0x01010038E880F3B919E64390D57F07595110D3</vt:lpwstr>
  </property>
  <property fmtid="{D5CDD505-2E9C-101B-9397-08002B2CF9AE}" pid="3" name="MediaServiceImageTags">
    <vt:lpwstr/>
  </property>
</Properties>
</file>